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294"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3F39441-3911-4A28-ABD9-42B1228D3E7B}" type="datetimeFigureOut">
              <a:rPr lang="en-US" smtClean="0"/>
              <a:t>1/30/2021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BAC345-12F0-4C41-92C4-8496E53C740F}" type="slidenum">
              <a:rPr lang="en-US" smtClean="0"/>
              <a:t>‹#›</a:t>
            </a:fld>
            <a:endParaRPr lang="en-US"/>
          </a:p>
        </p:txBody>
      </p:sp>
    </p:spTree>
    <p:extLst>
      <p:ext uri="{BB962C8B-B14F-4D97-AF65-F5344CB8AC3E}">
        <p14:creationId xmlns:p14="http://schemas.microsoft.com/office/powerpoint/2010/main" val="28098374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3F39441-3911-4A28-ABD9-42B1228D3E7B}" type="datetimeFigureOut">
              <a:rPr lang="en-US" smtClean="0"/>
              <a:t>1/30/2021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BAC345-12F0-4C41-92C4-8496E53C740F}" type="slidenum">
              <a:rPr lang="en-US" smtClean="0"/>
              <a:t>‹#›</a:t>
            </a:fld>
            <a:endParaRPr lang="en-US"/>
          </a:p>
        </p:txBody>
      </p:sp>
    </p:spTree>
    <p:extLst>
      <p:ext uri="{BB962C8B-B14F-4D97-AF65-F5344CB8AC3E}">
        <p14:creationId xmlns:p14="http://schemas.microsoft.com/office/powerpoint/2010/main" val="13788201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3F39441-3911-4A28-ABD9-42B1228D3E7B}" type="datetimeFigureOut">
              <a:rPr lang="en-US" smtClean="0"/>
              <a:t>1/30/2021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BAC345-12F0-4C41-92C4-8496E53C740F}" type="slidenum">
              <a:rPr lang="en-US" smtClean="0"/>
              <a:t>‹#›</a:t>
            </a:fld>
            <a:endParaRPr lang="en-US"/>
          </a:p>
        </p:txBody>
      </p:sp>
    </p:spTree>
    <p:extLst>
      <p:ext uri="{BB962C8B-B14F-4D97-AF65-F5344CB8AC3E}">
        <p14:creationId xmlns:p14="http://schemas.microsoft.com/office/powerpoint/2010/main" val="7087718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3F39441-3911-4A28-ABD9-42B1228D3E7B}" type="datetimeFigureOut">
              <a:rPr lang="en-US" smtClean="0"/>
              <a:t>1/30/2021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BAC345-12F0-4C41-92C4-8496E53C740F}" type="slidenum">
              <a:rPr lang="en-US" smtClean="0"/>
              <a:t>‹#›</a:t>
            </a:fld>
            <a:endParaRPr lang="en-US"/>
          </a:p>
        </p:txBody>
      </p:sp>
    </p:spTree>
    <p:extLst>
      <p:ext uri="{BB962C8B-B14F-4D97-AF65-F5344CB8AC3E}">
        <p14:creationId xmlns:p14="http://schemas.microsoft.com/office/powerpoint/2010/main" val="2030627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3F39441-3911-4A28-ABD9-42B1228D3E7B}" type="datetimeFigureOut">
              <a:rPr lang="en-US" smtClean="0"/>
              <a:t>1/30/2021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BAC345-12F0-4C41-92C4-8496E53C740F}" type="slidenum">
              <a:rPr lang="en-US" smtClean="0"/>
              <a:t>‹#›</a:t>
            </a:fld>
            <a:endParaRPr lang="en-US"/>
          </a:p>
        </p:txBody>
      </p:sp>
    </p:spTree>
    <p:extLst>
      <p:ext uri="{BB962C8B-B14F-4D97-AF65-F5344CB8AC3E}">
        <p14:creationId xmlns:p14="http://schemas.microsoft.com/office/powerpoint/2010/main" val="41337791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3F39441-3911-4A28-ABD9-42B1228D3E7B}" type="datetimeFigureOut">
              <a:rPr lang="en-US" smtClean="0"/>
              <a:t>1/30/2021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BAC345-12F0-4C41-92C4-8496E53C740F}" type="slidenum">
              <a:rPr lang="en-US" smtClean="0"/>
              <a:t>‹#›</a:t>
            </a:fld>
            <a:endParaRPr lang="en-US"/>
          </a:p>
        </p:txBody>
      </p:sp>
    </p:spTree>
    <p:extLst>
      <p:ext uri="{BB962C8B-B14F-4D97-AF65-F5344CB8AC3E}">
        <p14:creationId xmlns:p14="http://schemas.microsoft.com/office/powerpoint/2010/main" val="15131202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3F39441-3911-4A28-ABD9-42B1228D3E7B}" type="datetimeFigureOut">
              <a:rPr lang="en-US" smtClean="0"/>
              <a:t>1/30/2021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6BAC345-12F0-4C41-92C4-8496E53C740F}" type="slidenum">
              <a:rPr lang="en-US" smtClean="0"/>
              <a:t>‹#›</a:t>
            </a:fld>
            <a:endParaRPr lang="en-US"/>
          </a:p>
        </p:txBody>
      </p:sp>
    </p:spTree>
    <p:extLst>
      <p:ext uri="{BB962C8B-B14F-4D97-AF65-F5344CB8AC3E}">
        <p14:creationId xmlns:p14="http://schemas.microsoft.com/office/powerpoint/2010/main" val="18994369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3F39441-3911-4A28-ABD9-42B1228D3E7B}" type="datetimeFigureOut">
              <a:rPr lang="en-US" smtClean="0"/>
              <a:t>1/30/2021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6BAC345-12F0-4C41-92C4-8496E53C740F}" type="slidenum">
              <a:rPr lang="en-US" smtClean="0"/>
              <a:t>‹#›</a:t>
            </a:fld>
            <a:endParaRPr lang="en-US"/>
          </a:p>
        </p:txBody>
      </p:sp>
    </p:spTree>
    <p:extLst>
      <p:ext uri="{BB962C8B-B14F-4D97-AF65-F5344CB8AC3E}">
        <p14:creationId xmlns:p14="http://schemas.microsoft.com/office/powerpoint/2010/main" val="39360726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F39441-3911-4A28-ABD9-42B1228D3E7B}" type="datetimeFigureOut">
              <a:rPr lang="en-US" smtClean="0"/>
              <a:t>1/30/2021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6BAC345-12F0-4C41-92C4-8496E53C740F}" type="slidenum">
              <a:rPr lang="en-US" smtClean="0"/>
              <a:t>‹#›</a:t>
            </a:fld>
            <a:endParaRPr lang="en-US"/>
          </a:p>
        </p:txBody>
      </p:sp>
    </p:spTree>
    <p:extLst>
      <p:ext uri="{BB962C8B-B14F-4D97-AF65-F5344CB8AC3E}">
        <p14:creationId xmlns:p14="http://schemas.microsoft.com/office/powerpoint/2010/main" val="23932367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3F39441-3911-4A28-ABD9-42B1228D3E7B}" type="datetimeFigureOut">
              <a:rPr lang="en-US" smtClean="0"/>
              <a:t>1/30/2021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BAC345-12F0-4C41-92C4-8496E53C740F}" type="slidenum">
              <a:rPr lang="en-US" smtClean="0"/>
              <a:t>‹#›</a:t>
            </a:fld>
            <a:endParaRPr lang="en-US"/>
          </a:p>
        </p:txBody>
      </p:sp>
    </p:spTree>
    <p:extLst>
      <p:ext uri="{BB962C8B-B14F-4D97-AF65-F5344CB8AC3E}">
        <p14:creationId xmlns:p14="http://schemas.microsoft.com/office/powerpoint/2010/main" val="3073419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3F39441-3911-4A28-ABD9-42B1228D3E7B}" type="datetimeFigureOut">
              <a:rPr lang="en-US" smtClean="0"/>
              <a:t>1/30/2021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BAC345-12F0-4C41-92C4-8496E53C740F}" type="slidenum">
              <a:rPr lang="en-US" smtClean="0"/>
              <a:t>‹#›</a:t>
            </a:fld>
            <a:endParaRPr lang="en-US"/>
          </a:p>
        </p:txBody>
      </p:sp>
    </p:spTree>
    <p:extLst>
      <p:ext uri="{BB962C8B-B14F-4D97-AF65-F5344CB8AC3E}">
        <p14:creationId xmlns:p14="http://schemas.microsoft.com/office/powerpoint/2010/main" val="32126531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F39441-3911-4A28-ABD9-42B1228D3E7B}" type="datetimeFigureOut">
              <a:rPr lang="en-US" smtClean="0"/>
              <a:t>1/30/2021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BAC345-12F0-4C41-92C4-8496E53C740F}" type="slidenum">
              <a:rPr lang="en-US" smtClean="0"/>
              <a:t>‹#›</a:t>
            </a:fld>
            <a:endParaRPr lang="en-US"/>
          </a:p>
        </p:txBody>
      </p:sp>
    </p:spTree>
    <p:extLst>
      <p:ext uri="{BB962C8B-B14F-4D97-AF65-F5344CB8AC3E}">
        <p14:creationId xmlns:p14="http://schemas.microsoft.com/office/powerpoint/2010/main" val="553821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pPr lvl="0">
              <a:spcBef>
                <a:spcPts val="0"/>
              </a:spcBef>
            </a:pPr>
            <a:r>
              <a:rPr lang="en-US" sz="9600" b="1" dirty="0" smtClean="0">
                <a:ln w="22225">
                  <a:solidFill>
                    <a:srgbClr val="ED7D31"/>
                  </a:solidFill>
                  <a:prstDash val="solid"/>
                </a:ln>
                <a:solidFill>
                  <a:srgbClr val="ED7D31">
                    <a:lumMod val="40000"/>
                    <a:lumOff val="60000"/>
                  </a:srgbClr>
                </a:solidFill>
                <a:ea typeface="+mn-ea"/>
                <a:cs typeface="+mn-cs"/>
              </a:rPr>
              <a:t>Teeth</a:t>
            </a:r>
            <a:r>
              <a:rPr lang="en-US" sz="9600" b="1" dirty="0">
                <a:ln w="22225">
                  <a:solidFill>
                    <a:srgbClr val="ED7D31"/>
                  </a:solidFill>
                  <a:prstDash val="solid"/>
                </a:ln>
                <a:solidFill>
                  <a:srgbClr val="ED7D31">
                    <a:lumMod val="40000"/>
                    <a:lumOff val="60000"/>
                  </a:srgbClr>
                </a:solidFill>
                <a:ea typeface="+mn-ea"/>
                <a:cs typeface="+mn-cs"/>
              </a:rPr>
              <a:t/>
            </a:r>
            <a:br>
              <a:rPr lang="en-US" sz="9600" b="1" dirty="0">
                <a:ln w="22225">
                  <a:solidFill>
                    <a:srgbClr val="ED7D31"/>
                  </a:solidFill>
                  <a:prstDash val="solid"/>
                </a:ln>
                <a:solidFill>
                  <a:srgbClr val="ED7D31">
                    <a:lumMod val="40000"/>
                    <a:lumOff val="60000"/>
                  </a:srgbClr>
                </a:solidFill>
                <a:ea typeface="+mn-ea"/>
                <a:cs typeface="+mn-cs"/>
              </a:rPr>
            </a:br>
            <a:endParaRPr lang="en-US" dirty="0"/>
          </a:p>
        </p:txBody>
      </p:sp>
    </p:spTree>
    <p:extLst>
      <p:ext uri="{BB962C8B-B14F-4D97-AF65-F5344CB8AC3E}">
        <p14:creationId xmlns:p14="http://schemas.microsoft.com/office/powerpoint/2010/main" val="157782382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6200" y="76200"/>
            <a:ext cx="8991600" cy="6705600"/>
          </a:xfrm>
        </p:spPr>
        <p:txBody>
          <a:bodyPr>
            <a:normAutofit/>
          </a:bodyPr>
          <a:lstStyle/>
          <a:p>
            <a:pPr marL="0" indent="0">
              <a:buNone/>
            </a:pPr>
            <a:endParaRPr lang="en-US" sz="1800" b="1" dirty="0" smtClean="0">
              <a:solidFill>
                <a:srgbClr val="FF0000"/>
              </a:solidFill>
            </a:endParaRPr>
          </a:p>
          <a:p>
            <a:pPr marL="0" indent="0">
              <a:buNone/>
            </a:pPr>
            <a:r>
              <a:rPr lang="en-US" sz="1800" b="1" dirty="0" smtClean="0">
                <a:solidFill>
                  <a:srgbClr val="FF0000"/>
                </a:solidFill>
              </a:rPr>
              <a:t>The </a:t>
            </a:r>
            <a:r>
              <a:rPr lang="en-US" sz="1800" b="1" dirty="0">
                <a:solidFill>
                  <a:srgbClr val="FF0000"/>
                </a:solidFill>
              </a:rPr>
              <a:t>periodontal </a:t>
            </a:r>
            <a:r>
              <a:rPr lang="en-US" sz="1800" b="1" dirty="0" smtClean="0">
                <a:solidFill>
                  <a:srgbClr val="FF0000"/>
                </a:solidFill>
              </a:rPr>
              <a:t>ligament:</a:t>
            </a:r>
          </a:p>
          <a:p>
            <a:pPr marL="0" indent="0">
              <a:buNone/>
            </a:pPr>
            <a:endParaRPr lang="en-US" sz="1800" b="1" dirty="0" smtClean="0">
              <a:solidFill>
                <a:srgbClr val="FF0000"/>
              </a:solidFill>
            </a:endParaRPr>
          </a:p>
          <a:p>
            <a:pPr>
              <a:buFont typeface="Wingdings" panose="05000000000000000000" pitchFamily="2" charset="2"/>
              <a:buChar char="Ø"/>
            </a:pPr>
            <a:r>
              <a:rPr lang="en-US" sz="1800" b="1" dirty="0" smtClean="0"/>
              <a:t>fibrous </a:t>
            </a:r>
            <a:r>
              <a:rPr lang="en-US" sz="1800" b="1" dirty="0"/>
              <a:t>connective tissue with bundled collagen </a:t>
            </a:r>
            <a:r>
              <a:rPr lang="en-US" sz="1800" b="1" dirty="0" smtClean="0"/>
              <a:t>fibers </a:t>
            </a:r>
            <a:r>
              <a:rPr lang="en-US" sz="1800" b="1" dirty="0"/>
              <a:t>(</a:t>
            </a:r>
            <a:r>
              <a:rPr lang="en-US" sz="1800" b="1" dirty="0">
                <a:solidFill>
                  <a:srgbClr val="FF0000"/>
                </a:solidFill>
              </a:rPr>
              <a:t>Sharpey </a:t>
            </a:r>
            <a:r>
              <a:rPr lang="en-US" sz="1800" b="1" dirty="0" smtClean="0">
                <a:solidFill>
                  <a:srgbClr val="FF0000"/>
                </a:solidFill>
              </a:rPr>
              <a:t>fibers</a:t>
            </a:r>
            <a:r>
              <a:rPr lang="en-US" sz="1800" b="1" dirty="0" smtClean="0"/>
              <a:t>)</a:t>
            </a:r>
          </a:p>
          <a:p>
            <a:pPr>
              <a:buFont typeface="Wingdings" panose="05000000000000000000" pitchFamily="2" charset="2"/>
              <a:buChar char="Ø"/>
            </a:pPr>
            <a:r>
              <a:rPr lang="en-US" sz="1800" b="1" dirty="0"/>
              <a:t>binding </a:t>
            </a:r>
            <a:r>
              <a:rPr lang="en-US" sz="1800" b="1" dirty="0" smtClean="0"/>
              <a:t>the cementum </a:t>
            </a:r>
            <a:r>
              <a:rPr lang="en-US" sz="1800" b="1" dirty="0"/>
              <a:t>and the alveolar bone</a:t>
            </a:r>
            <a:r>
              <a:rPr lang="en-US" sz="1800" b="1" dirty="0" smtClean="0"/>
              <a:t>.</a:t>
            </a:r>
          </a:p>
          <a:p>
            <a:pPr>
              <a:buFont typeface="Wingdings" panose="05000000000000000000" pitchFamily="2" charset="2"/>
              <a:buChar char="Ø"/>
            </a:pPr>
            <a:r>
              <a:rPr lang="en-US" sz="1800" b="1" dirty="0"/>
              <a:t>highly cellular and has a rich supply of </a:t>
            </a:r>
            <a:r>
              <a:rPr lang="en-US" sz="1800" b="1" dirty="0" smtClean="0"/>
              <a:t>blood vessels </a:t>
            </a:r>
            <a:r>
              <a:rPr lang="en-US" sz="1800" b="1" dirty="0"/>
              <a:t>and </a:t>
            </a:r>
            <a:r>
              <a:rPr lang="en-US" sz="1800" b="1" dirty="0" smtClean="0"/>
              <a:t>nerves.</a:t>
            </a:r>
          </a:p>
          <a:p>
            <a:pPr>
              <a:buFont typeface="Wingdings" panose="05000000000000000000" pitchFamily="2" charset="2"/>
              <a:buChar char="Ø"/>
            </a:pPr>
            <a:r>
              <a:rPr lang="en-US" sz="1800" b="1" dirty="0" smtClean="0"/>
              <a:t>Has sensory and </a:t>
            </a:r>
            <a:r>
              <a:rPr lang="en-US" sz="1800" b="1" dirty="0"/>
              <a:t>nutritive functions in addition to its role in </a:t>
            </a:r>
            <a:r>
              <a:rPr lang="en-US" sz="1800" b="1" dirty="0" smtClean="0"/>
              <a:t>supporting the tooth</a:t>
            </a:r>
          </a:p>
          <a:p>
            <a:pPr>
              <a:buFont typeface="Wingdings" panose="05000000000000000000" pitchFamily="2" charset="2"/>
              <a:buChar char="Ø"/>
            </a:pPr>
            <a:r>
              <a:rPr lang="en-US" sz="1800" b="1" dirty="0"/>
              <a:t>permits limited movement of the tooth within </a:t>
            </a:r>
            <a:r>
              <a:rPr lang="en-US" sz="1800" b="1" dirty="0" smtClean="0"/>
              <a:t>the alveolus </a:t>
            </a:r>
            <a:r>
              <a:rPr lang="en-US" sz="1800" b="1" dirty="0"/>
              <a:t>and helps protect the alveolus from the recurrent pressure exerted during mastication</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0800" y="4305300"/>
            <a:ext cx="2590800" cy="2581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2400" y="4305299"/>
            <a:ext cx="2409825" cy="2581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09700" y="4305300"/>
            <a:ext cx="2552700" cy="2552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615955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52400"/>
            <a:ext cx="9144000" cy="6705600"/>
          </a:xfrm>
        </p:spPr>
        <p:txBody>
          <a:bodyPr>
            <a:normAutofit/>
          </a:bodyPr>
          <a:lstStyle/>
          <a:p>
            <a:pPr marL="0" indent="0">
              <a:buNone/>
            </a:pPr>
            <a:r>
              <a:rPr lang="en-US" sz="1800" b="1" dirty="0" smtClean="0">
                <a:solidFill>
                  <a:srgbClr val="FF0000"/>
                </a:solidFill>
              </a:rPr>
              <a:t>The </a:t>
            </a:r>
            <a:r>
              <a:rPr lang="en-US" sz="1800" b="1" dirty="0">
                <a:solidFill>
                  <a:srgbClr val="FF0000"/>
                </a:solidFill>
              </a:rPr>
              <a:t>alveolar </a:t>
            </a:r>
            <a:r>
              <a:rPr lang="en-US" sz="1800" b="1" dirty="0" smtClean="0">
                <a:solidFill>
                  <a:srgbClr val="FF0000"/>
                </a:solidFill>
              </a:rPr>
              <a:t>bone:</a:t>
            </a:r>
          </a:p>
          <a:p>
            <a:pPr marL="0" indent="0">
              <a:buNone/>
            </a:pPr>
            <a:endParaRPr lang="en-US" sz="1800" b="1" dirty="0" smtClean="0">
              <a:solidFill>
                <a:srgbClr val="FF0000"/>
              </a:solidFill>
            </a:endParaRPr>
          </a:p>
          <a:p>
            <a:pPr>
              <a:buFont typeface="Wingdings" panose="05000000000000000000" pitchFamily="2" charset="2"/>
              <a:buChar char="Ø"/>
            </a:pPr>
            <a:r>
              <a:rPr lang="en-US" sz="1800" b="1" dirty="0" smtClean="0"/>
              <a:t>Lacks </a:t>
            </a:r>
            <a:r>
              <a:rPr lang="en-US" sz="1800" b="1" dirty="0"/>
              <a:t>the typical lamellar pattern </a:t>
            </a:r>
            <a:r>
              <a:rPr lang="en-US" sz="1800" b="1" dirty="0" smtClean="0"/>
              <a:t>of adult bone</a:t>
            </a:r>
          </a:p>
          <a:p>
            <a:pPr>
              <a:buFont typeface="Wingdings" panose="05000000000000000000" pitchFamily="2" charset="2"/>
              <a:buChar char="Ø"/>
            </a:pPr>
            <a:r>
              <a:rPr lang="en-US" sz="1800" b="1" dirty="0" smtClean="0"/>
              <a:t>Has </a:t>
            </a:r>
            <a:r>
              <a:rPr lang="en-US" sz="1800" b="1" dirty="0"/>
              <a:t>osteoblasts and osteocytes engaging in continuous remodeling of the bony </a:t>
            </a:r>
            <a:r>
              <a:rPr lang="en-US" sz="1800" b="1" dirty="0" smtClean="0"/>
              <a:t>matrix</a:t>
            </a:r>
          </a:p>
          <a:p>
            <a:pPr>
              <a:buFont typeface="Wingdings" panose="05000000000000000000" pitchFamily="2" charset="2"/>
              <a:buChar char="Ø"/>
            </a:pPr>
            <a:r>
              <a:rPr lang="en-US" sz="1800" b="1" dirty="0"/>
              <a:t> surrounded </a:t>
            </a:r>
            <a:r>
              <a:rPr lang="en-US" sz="1800" b="1" dirty="0" smtClean="0"/>
              <a:t>by the </a:t>
            </a:r>
            <a:r>
              <a:rPr lang="en-US" sz="1800" b="1" dirty="0"/>
              <a:t>periodontal ligament, which serves as its </a:t>
            </a:r>
            <a:r>
              <a:rPr lang="en-US" sz="1800" b="1" dirty="0" smtClean="0"/>
              <a:t>periosteum</a:t>
            </a:r>
          </a:p>
          <a:p>
            <a:pPr>
              <a:buFont typeface="Wingdings" panose="05000000000000000000" pitchFamily="2" charset="2"/>
              <a:buChar char="Ø"/>
            </a:pPr>
            <a:r>
              <a:rPr lang="en-US" sz="1800" b="1" dirty="0"/>
              <a:t>Collagen </a:t>
            </a:r>
            <a:r>
              <a:rPr lang="en-US" sz="1800" b="1" dirty="0" smtClean="0"/>
              <a:t>fiber </a:t>
            </a:r>
            <a:r>
              <a:rPr lang="en-US" sz="1800" b="1" dirty="0"/>
              <a:t>bundles of the periodontal ligament penetrate </a:t>
            </a:r>
            <a:r>
              <a:rPr lang="en-US" sz="1800" b="1" dirty="0" smtClean="0"/>
              <a:t>this bone</a:t>
            </a:r>
            <a:r>
              <a:rPr lang="en-US" sz="1800" b="1" dirty="0"/>
              <a:t>, binding it to the cementum </a:t>
            </a:r>
            <a:r>
              <a:rPr lang="en-US" sz="1800" b="1" dirty="0" smtClean="0"/>
              <a:t>.</a:t>
            </a:r>
          </a:p>
          <a:p>
            <a:pPr>
              <a:buFont typeface="Wingdings" panose="05000000000000000000" pitchFamily="2" charset="2"/>
              <a:buChar char="Ø"/>
            </a:pPr>
            <a:endParaRPr lang="en-US" sz="1800" b="1" dirty="0"/>
          </a:p>
          <a:p>
            <a:pPr marL="0" indent="0">
              <a:buNone/>
            </a:pPr>
            <a:r>
              <a:rPr lang="en-US" sz="1800" b="1" dirty="0"/>
              <a:t>Around the peridontium the keratinized oral mucosa </a:t>
            </a:r>
            <a:r>
              <a:rPr lang="en-US" sz="1800" b="1" dirty="0" smtClean="0"/>
              <a:t>of the </a:t>
            </a:r>
            <a:r>
              <a:rPr lang="en-US" sz="1800" b="1" dirty="0">
                <a:solidFill>
                  <a:srgbClr val="FF0000"/>
                </a:solidFill>
              </a:rPr>
              <a:t>gingiva</a:t>
            </a:r>
            <a:r>
              <a:rPr lang="en-US" sz="1800" b="1" dirty="0"/>
              <a:t> is </a:t>
            </a:r>
            <a:r>
              <a:rPr lang="en-US" sz="1800" b="1" dirty="0" smtClean="0"/>
              <a:t>firmly </a:t>
            </a:r>
            <a:r>
              <a:rPr lang="en-US" sz="1800" b="1" dirty="0"/>
              <a:t>bound to the periosteum of the </a:t>
            </a:r>
            <a:r>
              <a:rPr lang="en-US" sz="1800" b="1" dirty="0" smtClean="0"/>
              <a:t>maxillary and </a:t>
            </a:r>
            <a:r>
              <a:rPr lang="en-US" sz="1800" b="1" dirty="0"/>
              <a:t>mandibular </a:t>
            </a:r>
            <a:r>
              <a:rPr lang="en-US" sz="1800" b="1" dirty="0" smtClean="0"/>
              <a:t>bones</a:t>
            </a:r>
          </a:p>
          <a:p>
            <a:pPr marL="0" indent="0">
              <a:buNone/>
            </a:pPr>
            <a:endParaRPr lang="en-US" sz="1800" b="1" dirty="0"/>
          </a:p>
          <a:p>
            <a:pPr marL="0" indent="0">
              <a:buNone/>
            </a:pPr>
            <a:r>
              <a:rPr lang="en-US" sz="1800" b="1" dirty="0"/>
              <a:t>Between </a:t>
            </a:r>
            <a:r>
              <a:rPr lang="en-US" sz="1800" b="1" dirty="0">
                <a:solidFill>
                  <a:srgbClr val="FF0000"/>
                </a:solidFill>
              </a:rPr>
              <a:t>the </a:t>
            </a:r>
            <a:r>
              <a:rPr lang="en-US" sz="1800" b="1" dirty="0" smtClean="0">
                <a:solidFill>
                  <a:srgbClr val="FF0000"/>
                </a:solidFill>
              </a:rPr>
              <a:t>enamel </a:t>
            </a:r>
            <a:r>
              <a:rPr lang="en-US" sz="1800" b="1" dirty="0" smtClean="0"/>
              <a:t>and </a:t>
            </a:r>
            <a:r>
              <a:rPr lang="en-US" sz="1800" b="1" dirty="0">
                <a:solidFill>
                  <a:srgbClr val="FF0000"/>
                </a:solidFill>
              </a:rPr>
              <a:t>the gingival epithelium </a:t>
            </a:r>
            <a:r>
              <a:rPr lang="en-US" sz="1800" b="1" dirty="0"/>
              <a:t>is the </a:t>
            </a:r>
            <a:r>
              <a:rPr lang="en-US" sz="1800" b="1" dirty="0">
                <a:solidFill>
                  <a:srgbClr val="FF0000"/>
                </a:solidFill>
              </a:rPr>
              <a:t>gingival </a:t>
            </a:r>
            <a:r>
              <a:rPr lang="en-US" sz="1800" b="1" dirty="0" smtClean="0">
                <a:solidFill>
                  <a:srgbClr val="FF0000"/>
                </a:solidFill>
              </a:rPr>
              <a:t>sulcus</a:t>
            </a:r>
          </a:p>
          <a:p>
            <a:pPr marL="0" indent="0">
              <a:buNone/>
            </a:pPr>
            <a:endParaRPr lang="en-US" sz="1800" b="1" dirty="0">
              <a:solidFill>
                <a:srgbClr val="FF0000"/>
              </a:solidFill>
            </a:endParaRPr>
          </a:p>
          <a:p>
            <a:pPr marL="0" indent="0">
              <a:buNone/>
            </a:pPr>
            <a:r>
              <a:rPr lang="en-US" sz="1800" b="1" dirty="0">
                <a:solidFill>
                  <a:srgbClr val="FF0000"/>
                </a:solidFill>
              </a:rPr>
              <a:t>The gingival </a:t>
            </a:r>
            <a:r>
              <a:rPr lang="en-US" sz="1800" b="1" dirty="0" smtClean="0">
                <a:solidFill>
                  <a:srgbClr val="FF0000"/>
                </a:solidFill>
              </a:rPr>
              <a:t>sulcus: </a:t>
            </a:r>
          </a:p>
          <a:p>
            <a:pPr>
              <a:buFont typeface="Wingdings" panose="05000000000000000000" pitchFamily="2" charset="2"/>
              <a:buChar char="Ø"/>
            </a:pPr>
            <a:r>
              <a:rPr lang="en-US" sz="1800" b="1" dirty="0" smtClean="0"/>
              <a:t>A groove </a:t>
            </a:r>
            <a:r>
              <a:rPr lang="en-US" sz="1800" b="1" dirty="0"/>
              <a:t>up to 3 mm deep surrounding the </a:t>
            </a:r>
            <a:r>
              <a:rPr lang="en-US" sz="1800" b="1" dirty="0" smtClean="0"/>
              <a:t>neck.</a:t>
            </a:r>
            <a:endParaRPr lang="en-US" sz="1800" b="1" dirty="0"/>
          </a:p>
          <a:p>
            <a:pPr>
              <a:buFont typeface="Wingdings" panose="05000000000000000000" pitchFamily="2" charset="2"/>
              <a:buChar char="Ø"/>
            </a:pPr>
            <a:r>
              <a:rPr lang="en-US" sz="1800" b="1" dirty="0"/>
              <a:t>specialized part of this epithelium, </a:t>
            </a:r>
            <a:r>
              <a:rPr lang="en-US" sz="1800" b="1" dirty="0">
                <a:solidFill>
                  <a:srgbClr val="FF0000"/>
                </a:solidFill>
              </a:rPr>
              <a:t>the junctional epithelium</a:t>
            </a:r>
            <a:r>
              <a:rPr lang="en-US" sz="1800" b="1" dirty="0"/>
              <a:t>, </a:t>
            </a:r>
            <a:endParaRPr lang="en-US" sz="1800" b="1" dirty="0" smtClean="0"/>
          </a:p>
          <a:p>
            <a:pPr marL="0" indent="0">
              <a:buNone/>
            </a:pPr>
            <a:r>
              <a:rPr lang="en-US" sz="1800" b="1" dirty="0" smtClean="0"/>
              <a:t>is </a:t>
            </a:r>
            <a:r>
              <a:rPr lang="en-US" sz="1800" b="1" dirty="0"/>
              <a:t>bound to the tooth </a:t>
            </a:r>
            <a:r>
              <a:rPr lang="en-US" sz="1800" b="1" dirty="0" smtClean="0"/>
              <a:t>enamel by </a:t>
            </a:r>
            <a:r>
              <a:rPr lang="en-US" sz="1800" b="1" dirty="0"/>
              <a:t>means of a </a:t>
            </a:r>
            <a:r>
              <a:rPr lang="en-US" sz="1800" b="1" dirty="0" smtClean="0"/>
              <a:t>cuticle, which </a:t>
            </a:r>
          </a:p>
          <a:p>
            <a:pPr marL="0" indent="0">
              <a:buNone/>
            </a:pPr>
            <a:r>
              <a:rPr lang="en-US" sz="1800" b="1" dirty="0"/>
              <a:t> </a:t>
            </a:r>
            <a:r>
              <a:rPr lang="en-US" sz="1800" b="1" dirty="0" smtClean="0"/>
              <a:t>resembles </a:t>
            </a:r>
            <a:r>
              <a:rPr lang="en-US" sz="1800" b="1" dirty="0"/>
              <a:t>a thick basal lamina to which the </a:t>
            </a:r>
            <a:r>
              <a:rPr lang="en-US" sz="1800" b="1" dirty="0" smtClean="0"/>
              <a:t>epithelial</a:t>
            </a:r>
          </a:p>
          <a:p>
            <a:pPr marL="0" indent="0">
              <a:buNone/>
            </a:pPr>
            <a:r>
              <a:rPr lang="en-US" sz="1800" b="1" dirty="0" smtClean="0"/>
              <a:t>cells are attached by numerous hemidesmosomes.</a:t>
            </a:r>
          </a:p>
          <a:p>
            <a:pPr marL="0" indent="0">
              <a:buNone/>
            </a:pPr>
            <a:endParaRPr lang="en-US" sz="1800" b="1" dirty="0">
              <a:solidFill>
                <a:srgbClr val="FF0000"/>
              </a:solidFill>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05600" y="3200400"/>
            <a:ext cx="2438400" cy="3657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98725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76200"/>
            <a:ext cx="8991600" cy="685800"/>
          </a:xfrm>
        </p:spPr>
        <p:txBody>
          <a:bodyPr>
            <a:normAutofit/>
          </a:bodyPr>
          <a:lstStyle/>
          <a:p>
            <a:r>
              <a:rPr lang="en-US" sz="2400" b="1" dirty="0" smtClean="0">
                <a:solidFill>
                  <a:srgbClr val="FF0000"/>
                </a:solidFill>
              </a:rPr>
              <a:t>Teeth formation</a:t>
            </a:r>
            <a:endParaRPr lang="en-US" sz="2400" b="1" dirty="0">
              <a:solidFill>
                <a:srgbClr val="FF0000"/>
              </a:solidFill>
            </a:endParaRPr>
          </a:p>
        </p:txBody>
      </p:sp>
      <p:sp>
        <p:nvSpPr>
          <p:cNvPr id="3" name="Content Placeholder 2"/>
          <p:cNvSpPr>
            <a:spLocks noGrp="1"/>
          </p:cNvSpPr>
          <p:nvPr>
            <p:ph idx="1"/>
          </p:nvPr>
        </p:nvSpPr>
        <p:spPr>
          <a:xfrm>
            <a:off x="76200" y="762000"/>
            <a:ext cx="9067800" cy="6096000"/>
          </a:xfrm>
        </p:spPr>
        <p:txBody>
          <a:bodyPr>
            <a:normAutofit/>
          </a:bodyPr>
          <a:lstStyle/>
          <a:p>
            <a:pPr marL="0" indent="0">
              <a:buNone/>
            </a:pPr>
            <a:r>
              <a:rPr lang="en-US" dirty="0"/>
              <a:t> </a:t>
            </a:r>
            <a:r>
              <a:rPr lang="en-US" sz="1800" b="1" dirty="0"/>
              <a:t>begins in the embryo when </a:t>
            </a:r>
            <a:r>
              <a:rPr lang="en-US" sz="1800" b="1" dirty="0">
                <a:solidFill>
                  <a:srgbClr val="FF0000"/>
                </a:solidFill>
              </a:rPr>
              <a:t>ectodermal </a:t>
            </a:r>
            <a:r>
              <a:rPr lang="en-US" sz="1800" b="1" dirty="0" smtClean="0">
                <a:solidFill>
                  <a:srgbClr val="FF0000"/>
                </a:solidFill>
              </a:rPr>
              <a:t>epithelium </a:t>
            </a:r>
            <a:r>
              <a:rPr lang="en-US" sz="1800" b="1" dirty="0" smtClean="0"/>
              <a:t>lining </a:t>
            </a:r>
            <a:r>
              <a:rPr lang="en-US" sz="1800" b="1" dirty="0"/>
              <a:t>the oral cavity grows into the underlying mesenchyme of </a:t>
            </a:r>
            <a:r>
              <a:rPr lang="en-US" sz="1800" b="1" dirty="0" smtClean="0"/>
              <a:t>the developing </a:t>
            </a:r>
            <a:r>
              <a:rPr lang="en-US" sz="1800" b="1" dirty="0"/>
              <a:t>jaws. </a:t>
            </a:r>
            <a:endParaRPr lang="en-US" sz="1800" b="1" dirty="0" smtClean="0"/>
          </a:p>
          <a:p>
            <a:pPr marL="0" indent="0">
              <a:buNone/>
            </a:pPr>
            <a:r>
              <a:rPr lang="en-US" sz="1800" b="1" dirty="0" smtClean="0"/>
              <a:t>At </a:t>
            </a:r>
            <a:r>
              <a:rPr lang="en-US" sz="1800" b="1" dirty="0"/>
              <a:t>a series of sites corresponding to each </a:t>
            </a:r>
            <a:r>
              <a:rPr lang="en-US" sz="1800" b="1" dirty="0" smtClean="0"/>
              <a:t>future tooth</a:t>
            </a:r>
            <a:r>
              <a:rPr lang="en-US" sz="1800" b="1" dirty="0"/>
              <a:t>, these epithelial cells proliferate extensively and </a:t>
            </a:r>
            <a:r>
              <a:rPr lang="en-US" sz="1800" b="1" dirty="0" smtClean="0"/>
              <a:t>become organized </a:t>
            </a:r>
            <a:r>
              <a:rPr lang="en-US" sz="1800" b="1" dirty="0"/>
              <a:t>as </a:t>
            </a:r>
            <a:r>
              <a:rPr lang="en-US" sz="1800" b="1" dirty="0">
                <a:solidFill>
                  <a:srgbClr val="FF0000"/>
                </a:solidFill>
              </a:rPr>
              <a:t>enamel organs</a:t>
            </a:r>
            <a:r>
              <a:rPr lang="en-US" sz="1800" b="1" dirty="0"/>
              <a:t>, each shaped like </a:t>
            </a:r>
            <a:r>
              <a:rPr lang="en-US" sz="1800" b="1" dirty="0">
                <a:solidFill>
                  <a:srgbClr val="FF0000"/>
                </a:solidFill>
              </a:rPr>
              <a:t>a wine glass </a:t>
            </a:r>
            <a:r>
              <a:rPr lang="en-US" sz="1800" b="1" dirty="0"/>
              <a:t>with </a:t>
            </a:r>
            <a:r>
              <a:rPr lang="en-US" sz="1800" b="1" dirty="0" smtClean="0"/>
              <a:t>its stem </a:t>
            </a:r>
            <a:r>
              <a:rPr lang="en-US" sz="1800" b="1" dirty="0"/>
              <a:t>initially still attached to the oral lining. </a:t>
            </a:r>
            <a:r>
              <a:rPr lang="en-US" sz="1800" b="1" dirty="0">
                <a:solidFill>
                  <a:srgbClr val="FF0000"/>
                </a:solidFill>
              </a:rPr>
              <a:t>Ameloblasts</a:t>
            </a:r>
            <a:r>
              <a:rPr lang="en-US" sz="1800" b="1" dirty="0"/>
              <a:t> form </a:t>
            </a:r>
            <a:r>
              <a:rPr lang="en-US" sz="1800" b="1" dirty="0" smtClean="0"/>
              <a:t>from the </a:t>
            </a:r>
            <a:r>
              <a:rPr lang="en-US" sz="1800" b="1" dirty="0"/>
              <a:t>innermost layer of cells in the enamel organ. </a:t>
            </a:r>
            <a:endParaRPr lang="en-US" sz="1800" b="1" dirty="0" smtClean="0"/>
          </a:p>
          <a:p>
            <a:pPr marL="0" indent="0">
              <a:buNone/>
            </a:pPr>
            <a:r>
              <a:rPr lang="en-US" sz="1800" b="1" dirty="0" smtClean="0">
                <a:solidFill>
                  <a:srgbClr val="FF0000"/>
                </a:solidFill>
              </a:rPr>
              <a:t>Mesenchymal cells </a:t>
            </a:r>
            <a:r>
              <a:rPr lang="en-US" sz="1800" b="1" dirty="0" smtClean="0"/>
              <a:t>inside </a:t>
            </a:r>
            <a:r>
              <a:rPr lang="en-US" sz="1800" b="1" dirty="0"/>
              <a:t>the concave portion of the enamel organ include </a:t>
            </a:r>
            <a:r>
              <a:rPr lang="en-US" sz="1800" b="1" dirty="0">
                <a:solidFill>
                  <a:srgbClr val="FF0000"/>
                </a:solidFill>
              </a:rPr>
              <a:t>neural </a:t>
            </a:r>
            <a:r>
              <a:rPr lang="en-US" sz="1800" b="1" dirty="0" smtClean="0">
                <a:solidFill>
                  <a:srgbClr val="FF0000"/>
                </a:solidFill>
              </a:rPr>
              <a:t>crest cells </a:t>
            </a:r>
            <a:r>
              <a:rPr lang="en-US" sz="1800" b="1" dirty="0"/>
              <a:t>that diﬀerentiate as the layer of </a:t>
            </a:r>
            <a:r>
              <a:rPr lang="en-US" sz="1800" b="1" dirty="0">
                <a:solidFill>
                  <a:srgbClr val="FF0000"/>
                </a:solidFill>
              </a:rPr>
              <a:t>odontoblasts</a:t>
            </a:r>
            <a:r>
              <a:rPr lang="en-US" sz="1800" b="1" dirty="0"/>
              <a:t> with their </a:t>
            </a:r>
            <a:r>
              <a:rPr lang="en-US" sz="1800" b="1" dirty="0" smtClean="0"/>
              <a:t>apical ends </a:t>
            </a:r>
            <a:r>
              <a:rPr lang="en-US" sz="1800" b="1" dirty="0"/>
              <a:t>in contact with the apical ends of the </a:t>
            </a:r>
            <a:r>
              <a:rPr lang="en-US" sz="1800" b="1" dirty="0" smtClean="0">
                <a:solidFill>
                  <a:srgbClr val="FF0000"/>
                </a:solidFill>
              </a:rPr>
              <a:t>ameloblasts.</a:t>
            </a:r>
          </a:p>
          <a:p>
            <a:pPr marL="0" indent="0">
              <a:buNone/>
            </a:pPr>
            <a:endParaRPr lang="en-US" sz="1800" b="1" dirty="0">
              <a:solidFill>
                <a:srgbClr val="FF0000"/>
              </a:solidFill>
            </a:endParaRPr>
          </a:p>
          <a:p>
            <a:pPr marL="0" indent="0">
              <a:buNone/>
            </a:pPr>
            <a:r>
              <a:rPr lang="en-US" sz="1800" b="1" dirty="0"/>
              <a:t>Together, these tissues produce </a:t>
            </a:r>
            <a:r>
              <a:rPr lang="en-US" sz="1800" b="1" dirty="0" smtClean="0"/>
              <a:t>a series </a:t>
            </a:r>
            <a:r>
              <a:rPr lang="en-US" sz="1800" b="1" dirty="0"/>
              <a:t>of </a:t>
            </a:r>
            <a:r>
              <a:rPr lang="en-US" sz="1800" b="1" dirty="0">
                <a:solidFill>
                  <a:srgbClr val="FF0000"/>
                </a:solidFill>
              </a:rPr>
              <a:t>52 tooth buds </a:t>
            </a:r>
            <a:r>
              <a:rPr lang="en-US" sz="1800" b="1" dirty="0"/>
              <a:t>in the developing oral cavity, </a:t>
            </a:r>
            <a:r>
              <a:rPr lang="en-US" sz="1800" b="1" dirty="0">
                <a:solidFill>
                  <a:srgbClr val="FF0000"/>
                </a:solidFill>
              </a:rPr>
              <a:t>20 </a:t>
            </a:r>
            <a:r>
              <a:rPr lang="en-US" sz="1800" b="1" dirty="0"/>
              <a:t>for </a:t>
            </a:r>
            <a:r>
              <a:rPr lang="en-US" sz="1800" b="1" dirty="0" smtClean="0"/>
              <a:t>the primary </a:t>
            </a:r>
            <a:r>
              <a:rPr lang="en-US" sz="1800" b="1" dirty="0"/>
              <a:t>teeth and </a:t>
            </a:r>
            <a:r>
              <a:rPr lang="en-US" sz="1800" b="1" dirty="0">
                <a:solidFill>
                  <a:srgbClr val="FF0000"/>
                </a:solidFill>
              </a:rPr>
              <a:t>32</a:t>
            </a:r>
            <a:r>
              <a:rPr lang="en-US" sz="1800" b="1" dirty="0"/>
              <a:t> for the secondary or permanent teeth.</a:t>
            </a:r>
          </a:p>
          <a:p>
            <a:pPr marL="0" indent="0">
              <a:buNone/>
            </a:pPr>
            <a:r>
              <a:rPr lang="en-US" sz="1800" b="1" dirty="0"/>
              <a:t>Primary teeth complete development and begin to erupt about</a:t>
            </a:r>
          </a:p>
          <a:p>
            <a:pPr marL="0" indent="0">
              <a:buNone/>
            </a:pPr>
            <a:r>
              <a:rPr lang="en-US" sz="1800" b="1" dirty="0">
                <a:solidFill>
                  <a:srgbClr val="FF0000"/>
                </a:solidFill>
              </a:rPr>
              <a:t>6 months </a:t>
            </a:r>
            <a:r>
              <a:rPr lang="en-US" sz="1800" b="1" dirty="0" smtClean="0"/>
              <a:t>after </a:t>
            </a:r>
            <a:r>
              <a:rPr lang="en-US" sz="1800" b="1" dirty="0"/>
              <a:t>birth. Development of the </a:t>
            </a:r>
            <a:r>
              <a:rPr lang="en-US" sz="1800" b="1" dirty="0">
                <a:solidFill>
                  <a:srgbClr val="FF0000"/>
                </a:solidFill>
              </a:rPr>
              <a:t>secondary tooth</a:t>
            </a:r>
          </a:p>
          <a:p>
            <a:pPr marL="0" indent="0">
              <a:buNone/>
            </a:pPr>
            <a:r>
              <a:rPr lang="en-US" sz="1800" b="1" dirty="0"/>
              <a:t>buds arrests at the “</a:t>
            </a:r>
            <a:r>
              <a:rPr lang="en-US" sz="1800" b="1" dirty="0">
                <a:solidFill>
                  <a:srgbClr val="FF0000"/>
                </a:solidFill>
              </a:rPr>
              <a:t>bell stage</a:t>
            </a:r>
            <a:r>
              <a:rPr lang="en-US" sz="1800" b="1" dirty="0"/>
              <a:t>,” </a:t>
            </a:r>
            <a:r>
              <a:rPr lang="en-US" sz="1800" b="1" dirty="0" smtClean="0"/>
              <a:t>until</a:t>
            </a:r>
            <a:endParaRPr lang="en-US" sz="1800" b="1" dirty="0"/>
          </a:p>
          <a:p>
            <a:pPr marL="0" indent="0">
              <a:buNone/>
            </a:pPr>
            <a:r>
              <a:rPr lang="en-US" sz="1800" b="1" dirty="0"/>
              <a:t>about </a:t>
            </a:r>
            <a:r>
              <a:rPr lang="en-US" sz="1800" b="1" dirty="0">
                <a:solidFill>
                  <a:srgbClr val="FF0000"/>
                </a:solidFill>
              </a:rPr>
              <a:t>6 years </a:t>
            </a:r>
            <a:r>
              <a:rPr lang="en-US" sz="1800" b="1" dirty="0"/>
              <a:t>of age, when these teeth begin to erupt as the</a:t>
            </a:r>
          </a:p>
          <a:p>
            <a:pPr marL="0" indent="0">
              <a:buNone/>
            </a:pPr>
            <a:r>
              <a:rPr lang="en-US" sz="1800" b="1" dirty="0"/>
              <a:t>primary teeth are shed.</a:t>
            </a: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29400" y="4267200"/>
            <a:ext cx="2514600" cy="2590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2705618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8575"/>
            <a:ext cx="8915400" cy="657225"/>
          </a:xfrm>
        </p:spPr>
        <p:txBody>
          <a:bodyPr>
            <a:normAutofit/>
          </a:bodyPr>
          <a:lstStyle/>
          <a:p>
            <a:r>
              <a:rPr lang="en-US" sz="2400" b="1" dirty="0" smtClean="0">
                <a:solidFill>
                  <a:srgbClr val="FF0000"/>
                </a:solidFill>
              </a:rPr>
              <a:t>The palate</a:t>
            </a:r>
            <a:endParaRPr lang="en-US" sz="2400" b="1" dirty="0">
              <a:solidFill>
                <a:srgbClr val="FF0000"/>
              </a:solidFill>
            </a:endParaRPr>
          </a:p>
        </p:txBody>
      </p:sp>
      <p:sp>
        <p:nvSpPr>
          <p:cNvPr id="3" name="Content Placeholder 2"/>
          <p:cNvSpPr>
            <a:spLocks noGrp="1"/>
          </p:cNvSpPr>
          <p:nvPr>
            <p:ph idx="1"/>
          </p:nvPr>
        </p:nvSpPr>
        <p:spPr>
          <a:xfrm>
            <a:off x="0" y="685800"/>
            <a:ext cx="9144000" cy="6172200"/>
          </a:xfrm>
        </p:spPr>
        <p:txBody>
          <a:bodyPr>
            <a:normAutofit/>
          </a:bodyPr>
          <a:lstStyle/>
          <a:p>
            <a:pPr marL="0" indent="0">
              <a:buNone/>
            </a:pPr>
            <a:r>
              <a:rPr lang="en-US" sz="1800" b="1" dirty="0" smtClean="0">
                <a:solidFill>
                  <a:srgbClr val="FF0000"/>
                </a:solidFill>
              </a:rPr>
              <a:t>The hard palate:</a:t>
            </a:r>
          </a:p>
          <a:p>
            <a:pPr>
              <a:buFont typeface="Wingdings" panose="05000000000000000000" pitchFamily="2" charset="2"/>
              <a:buChar char="Ø"/>
            </a:pPr>
            <a:r>
              <a:rPr lang="en-US" sz="1800" b="1" dirty="0" smtClean="0"/>
              <a:t>Separate the oral cavity from the nasal cavities</a:t>
            </a:r>
          </a:p>
          <a:p>
            <a:pPr>
              <a:buFont typeface="Wingdings" panose="05000000000000000000" pitchFamily="2" charset="2"/>
              <a:buChar char="Ø"/>
            </a:pPr>
            <a:r>
              <a:rPr lang="en-US" sz="1800" b="1" dirty="0" smtClean="0"/>
              <a:t>Consist of bony plate covered above and below by mucosa</a:t>
            </a:r>
          </a:p>
          <a:p>
            <a:pPr>
              <a:buFont typeface="Wingdings" panose="05000000000000000000" pitchFamily="2" charset="2"/>
              <a:buChar char="Ø"/>
            </a:pPr>
            <a:r>
              <a:rPr lang="en-US" sz="1800" b="1" dirty="0" smtClean="0"/>
              <a:t>Above : </a:t>
            </a:r>
          </a:p>
          <a:p>
            <a:pPr marL="0" indent="0">
              <a:buNone/>
            </a:pPr>
            <a:r>
              <a:rPr lang="en-US" sz="1800" b="1" dirty="0" smtClean="0"/>
              <a:t>It is covered by respiratory type mucosa and form the flower of the nasal cavities.</a:t>
            </a:r>
          </a:p>
          <a:p>
            <a:pPr>
              <a:buFont typeface="Wingdings" panose="05000000000000000000" pitchFamily="2" charset="2"/>
              <a:buChar char="Ø"/>
            </a:pPr>
            <a:r>
              <a:rPr lang="en-US" sz="1800" b="1" dirty="0" smtClean="0"/>
              <a:t>Below :</a:t>
            </a:r>
          </a:p>
          <a:p>
            <a:pPr marL="0" indent="0">
              <a:buNone/>
            </a:pPr>
            <a:r>
              <a:rPr lang="en-US" sz="1800" b="1" dirty="0" smtClean="0"/>
              <a:t>It is covered by tightly bound layer of oral mucosa and forms much of the roof of the oral cavities.</a:t>
            </a:r>
          </a:p>
          <a:p>
            <a:pPr>
              <a:buFont typeface="Wingdings" panose="05000000000000000000" pitchFamily="2" charset="2"/>
              <a:buChar char="Ø"/>
            </a:pPr>
            <a:r>
              <a:rPr lang="en-US" sz="1800" b="1" dirty="0" smtClean="0"/>
              <a:t>Keratinized stratified squamous epithelium</a:t>
            </a:r>
          </a:p>
          <a:p>
            <a:pPr>
              <a:buFont typeface="Wingdings" panose="05000000000000000000" pitchFamily="2" charset="2"/>
              <a:buChar char="Ø"/>
            </a:pPr>
            <a:r>
              <a:rPr lang="en-US" sz="1800" b="1" dirty="0" smtClean="0"/>
              <a:t>Dense irregular collagenous C.T.</a:t>
            </a:r>
          </a:p>
          <a:p>
            <a:pPr>
              <a:buFont typeface="Wingdings" panose="05000000000000000000" pitchFamily="2" charset="2"/>
              <a:buChar char="Ø"/>
            </a:pPr>
            <a:r>
              <a:rPr lang="en-US" sz="1800" b="1" dirty="0" smtClean="0"/>
              <a:t>Rests on bony tissue</a:t>
            </a:r>
          </a:p>
          <a:p>
            <a:pPr>
              <a:buFont typeface="Wingdings" panose="05000000000000000000" pitchFamily="2" charset="2"/>
              <a:buChar char="Ø"/>
            </a:pPr>
            <a:endParaRPr lang="en-US" sz="1800" b="1" dirty="0"/>
          </a:p>
          <a:p>
            <a:pPr marL="0" indent="0">
              <a:buNone/>
            </a:pPr>
            <a:r>
              <a:rPr lang="en-US" sz="1800" b="1" dirty="0" smtClean="0"/>
              <a:t> </a:t>
            </a:r>
            <a:endParaRPr lang="en-US" sz="1800" b="1"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3124201"/>
            <a:ext cx="4581525" cy="37337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0151140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915400" cy="1066800"/>
          </a:xfrm>
        </p:spPr>
        <p:txBody>
          <a:bodyPr/>
          <a:lstStyle/>
          <a:p>
            <a:endParaRPr lang="en-US" dirty="0"/>
          </a:p>
        </p:txBody>
      </p:sp>
      <p:sp>
        <p:nvSpPr>
          <p:cNvPr id="3" name="Content Placeholder 2"/>
          <p:cNvSpPr>
            <a:spLocks noGrp="1"/>
          </p:cNvSpPr>
          <p:nvPr>
            <p:ph idx="1"/>
          </p:nvPr>
        </p:nvSpPr>
        <p:spPr>
          <a:xfrm>
            <a:off x="0" y="1219200"/>
            <a:ext cx="9144000" cy="5638800"/>
          </a:xfrm>
        </p:spPr>
        <p:txBody>
          <a:bodyPr/>
          <a:lstStyle/>
          <a:p>
            <a:pPr lvl="0">
              <a:lnSpc>
                <a:spcPct val="90000"/>
              </a:lnSpc>
              <a:spcBef>
                <a:spcPts val="1000"/>
              </a:spcBef>
              <a:buFont typeface="Wingdings" panose="05000000000000000000" pitchFamily="2" charset="2"/>
              <a:buChar char="Ø"/>
            </a:pPr>
            <a:r>
              <a:rPr lang="en-US" sz="2800" dirty="0" smtClean="0">
                <a:solidFill>
                  <a:prstClr val="black"/>
                </a:solidFill>
              </a:rPr>
              <a:t>Oral surface :</a:t>
            </a:r>
          </a:p>
          <a:p>
            <a:pPr marL="228600" lvl="0" indent="-228600">
              <a:lnSpc>
                <a:spcPct val="90000"/>
              </a:lnSpc>
              <a:spcBef>
                <a:spcPts val="1000"/>
              </a:spcBef>
            </a:pPr>
            <a:r>
              <a:rPr lang="en-US" sz="2800" dirty="0" smtClean="0">
                <a:solidFill>
                  <a:prstClr val="black"/>
                </a:solidFill>
              </a:rPr>
              <a:t>Non keratinized stratified squamous epithelium</a:t>
            </a:r>
          </a:p>
          <a:p>
            <a:pPr marL="228600" lvl="0" indent="-228600">
              <a:lnSpc>
                <a:spcPct val="90000"/>
              </a:lnSpc>
              <a:spcBef>
                <a:spcPts val="1000"/>
              </a:spcBef>
            </a:pPr>
            <a:r>
              <a:rPr lang="en-US" sz="2800" dirty="0" smtClean="0">
                <a:solidFill>
                  <a:prstClr val="black"/>
                </a:solidFill>
              </a:rPr>
              <a:t>Irregular collagenous C.T.</a:t>
            </a:r>
          </a:p>
          <a:p>
            <a:pPr marL="228600" lvl="0" indent="-228600">
              <a:lnSpc>
                <a:spcPct val="90000"/>
              </a:lnSpc>
              <a:spcBef>
                <a:spcPts val="1000"/>
              </a:spcBef>
            </a:pPr>
            <a:r>
              <a:rPr lang="en-US" sz="2800" dirty="0" smtClean="0">
                <a:solidFill>
                  <a:prstClr val="black"/>
                </a:solidFill>
              </a:rPr>
              <a:t>Minor salivary glands</a:t>
            </a:r>
          </a:p>
          <a:p>
            <a:pPr marL="228600" lvl="0" indent="-228600">
              <a:lnSpc>
                <a:spcPct val="90000"/>
              </a:lnSpc>
              <a:spcBef>
                <a:spcPts val="1000"/>
              </a:spcBef>
            </a:pPr>
            <a:endParaRPr lang="en-US" sz="2800" dirty="0">
              <a:solidFill>
                <a:prstClr val="black"/>
              </a:solidFill>
            </a:endParaRPr>
          </a:p>
          <a:p>
            <a:pPr lvl="0">
              <a:lnSpc>
                <a:spcPct val="90000"/>
              </a:lnSpc>
              <a:spcBef>
                <a:spcPts val="1000"/>
              </a:spcBef>
              <a:buFont typeface="Wingdings" panose="05000000000000000000" pitchFamily="2" charset="2"/>
              <a:buChar char="Ø"/>
            </a:pPr>
            <a:r>
              <a:rPr lang="en-US" sz="2800" dirty="0" smtClean="0">
                <a:solidFill>
                  <a:prstClr val="black"/>
                </a:solidFill>
              </a:rPr>
              <a:t>Nasal surface :</a:t>
            </a:r>
          </a:p>
          <a:p>
            <a:pPr>
              <a:lnSpc>
                <a:spcPct val="90000"/>
              </a:lnSpc>
              <a:spcBef>
                <a:spcPts val="1000"/>
              </a:spcBef>
            </a:pPr>
            <a:r>
              <a:rPr lang="en-US" sz="2800" dirty="0" smtClean="0">
                <a:solidFill>
                  <a:prstClr val="black"/>
                </a:solidFill>
              </a:rPr>
              <a:t>Pseudostratified columnar ciliated epithelium</a:t>
            </a:r>
          </a:p>
          <a:p>
            <a:pPr>
              <a:lnSpc>
                <a:spcPct val="90000"/>
              </a:lnSpc>
              <a:spcBef>
                <a:spcPts val="1000"/>
              </a:spcBef>
            </a:pPr>
            <a:r>
              <a:rPr lang="en-US" sz="2800" dirty="0" smtClean="0">
                <a:solidFill>
                  <a:prstClr val="black"/>
                </a:solidFill>
              </a:rPr>
              <a:t>Lamina propria</a:t>
            </a:r>
          </a:p>
          <a:p>
            <a:pPr>
              <a:lnSpc>
                <a:spcPct val="90000"/>
              </a:lnSpc>
              <a:spcBef>
                <a:spcPts val="1000"/>
              </a:spcBef>
            </a:pPr>
            <a:r>
              <a:rPr lang="en-US" sz="2800" dirty="0" smtClean="0">
                <a:solidFill>
                  <a:prstClr val="black"/>
                </a:solidFill>
              </a:rPr>
              <a:t>Mucous glands</a:t>
            </a:r>
          </a:p>
          <a:p>
            <a:pPr>
              <a:lnSpc>
                <a:spcPct val="90000"/>
              </a:lnSpc>
              <a:spcBef>
                <a:spcPts val="1000"/>
              </a:spcBef>
            </a:pPr>
            <a:r>
              <a:rPr lang="en-US" sz="2800" dirty="0" smtClean="0">
                <a:solidFill>
                  <a:prstClr val="black"/>
                </a:solidFill>
              </a:rPr>
              <a:t>Striated muscles</a:t>
            </a:r>
          </a:p>
          <a:p>
            <a:pPr>
              <a:lnSpc>
                <a:spcPct val="90000"/>
              </a:lnSpc>
              <a:spcBef>
                <a:spcPts val="1000"/>
              </a:spcBef>
            </a:pPr>
            <a:endParaRPr lang="en-US" sz="2800" dirty="0" smtClean="0">
              <a:solidFill>
                <a:prstClr val="black"/>
              </a:solidFill>
            </a:endParaRPr>
          </a:p>
          <a:p>
            <a:pPr marL="228600" lvl="0" indent="-228600">
              <a:lnSpc>
                <a:spcPct val="90000"/>
              </a:lnSpc>
              <a:spcBef>
                <a:spcPts val="1000"/>
              </a:spcBef>
            </a:pPr>
            <a:endParaRPr lang="en-US" sz="2800" dirty="0">
              <a:solidFill>
                <a:prstClr val="black"/>
              </a:solidFill>
            </a:endParaRPr>
          </a:p>
          <a:p>
            <a:pPr marL="0" indent="0">
              <a:buNone/>
            </a:pPr>
            <a:endParaRPr lang="en-US" dirty="0"/>
          </a:p>
        </p:txBody>
      </p:sp>
      <p:sp>
        <p:nvSpPr>
          <p:cNvPr id="4" name="Title 1"/>
          <p:cNvSpPr txBox="1">
            <a:spLocks/>
          </p:cNvSpPr>
          <p:nvPr/>
        </p:nvSpPr>
        <p:spPr>
          <a:xfrm>
            <a:off x="152400" y="76200"/>
            <a:ext cx="8915400" cy="990600"/>
          </a:xfrm>
          <a:prstGeom prst="rect">
            <a:avLst/>
          </a:prstGeom>
          <a:solidFill>
            <a:srgbClr val="5B9BD5"/>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US" sz="2400" b="1" dirty="0" smtClean="0">
                <a:solidFill>
                  <a:sysClr val="windowText" lastClr="000000"/>
                </a:solidFill>
                <a:latin typeface="Calibri Light"/>
              </a:rPr>
              <a:t>The soft palate </a:t>
            </a:r>
            <a:endParaRPr kumimoji="0" lang="en-US" sz="2400" b="1" i="0" u="none" strike="noStrike" kern="1200" cap="none" spc="0" normalizeH="0" baseline="0" noProof="0" dirty="0">
              <a:ln>
                <a:noFill/>
              </a:ln>
              <a:solidFill>
                <a:sysClr val="windowText" lastClr="000000"/>
              </a:solidFill>
              <a:effectLst/>
              <a:uLnTx/>
              <a:uFillTx/>
              <a:latin typeface="Calibri Light"/>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4800" y="2133600"/>
            <a:ext cx="5029200" cy="21574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2021530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76200"/>
            <a:ext cx="8991600" cy="990600"/>
          </a:xfrm>
        </p:spPr>
        <p:txBody>
          <a:bodyPr/>
          <a:lstStyle/>
          <a:p>
            <a:r>
              <a:rPr lang="en-US" b="1" dirty="0" smtClean="0">
                <a:solidFill>
                  <a:srgbClr val="FF0000"/>
                </a:solidFill>
              </a:rPr>
              <a:t>The gingiva= gum</a:t>
            </a:r>
            <a:endParaRPr lang="en-US" b="1" dirty="0">
              <a:solidFill>
                <a:srgbClr val="FF0000"/>
              </a:solidFill>
            </a:endParaRPr>
          </a:p>
        </p:txBody>
      </p:sp>
      <p:sp>
        <p:nvSpPr>
          <p:cNvPr id="3" name="Content Placeholder 2"/>
          <p:cNvSpPr>
            <a:spLocks noGrp="1"/>
          </p:cNvSpPr>
          <p:nvPr>
            <p:ph idx="1"/>
          </p:nvPr>
        </p:nvSpPr>
        <p:spPr>
          <a:xfrm>
            <a:off x="76200" y="914400"/>
            <a:ext cx="8991600" cy="5867400"/>
          </a:xfrm>
        </p:spPr>
        <p:txBody>
          <a:bodyPr>
            <a:normAutofit/>
          </a:bodyPr>
          <a:lstStyle/>
          <a:p>
            <a:pPr>
              <a:buFont typeface="Wingdings" panose="05000000000000000000" pitchFamily="2" charset="2"/>
              <a:buChar char="Ø"/>
            </a:pPr>
            <a:r>
              <a:rPr lang="en-US" sz="1800" dirty="0" smtClean="0"/>
              <a:t>Found in the oral cavity surrounding part of teeth</a:t>
            </a:r>
          </a:p>
          <a:p>
            <a:pPr>
              <a:buFont typeface="Wingdings" panose="05000000000000000000" pitchFamily="2" charset="2"/>
              <a:buChar char="Ø"/>
            </a:pPr>
            <a:r>
              <a:rPr lang="en-US" sz="1800" dirty="0" smtClean="0"/>
              <a:t>Two types :</a:t>
            </a:r>
          </a:p>
          <a:p>
            <a:r>
              <a:rPr lang="en-US" sz="1800" b="1" dirty="0" smtClean="0">
                <a:solidFill>
                  <a:srgbClr val="FF0000"/>
                </a:solidFill>
              </a:rPr>
              <a:t>Marginal gingiva </a:t>
            </a:r>
            <a:r>
              <a:rPr lang="en-US" sz="1800" dirty="0" smtClean="0"/>
              <a:t>:</a:t>
            </a:r>
          </a:p>
          <a:p>
            <a:pPr>
              <a:buFont typeface="Wingdings" panose="05000000000000000000" pitchFamily="2" charset="2"/>
              <a:buChar char="Ø"/>
            </a:pPr>
            <a:r>
              <a:rPr lang="en-US" sz="1800" dirty="0" smtClean="0"/>
              <a:t>Mobile</a:t>
            </a:r>
          </a:p>
          <a:p>
            <a:pPr>
              <a:buFont typeface="Wingdings" panose="05000000000000000000" pitchFamily="2" charset="2"/>
              <a:buChar char="Ø"/>
            </a:pPr>
            <a:r>
              <a:rPr lang="en-US" sz="1800" dirty="0" smtClean="0"/>
              <a:t>Surround the tooth neck</a:t>
            </a:r>
          </a:p>
          <a:p>
            <a:pPr>
              <a:buFont typeface="Wingdings" panose="05000000000000000000" pitchFamily="2" charset="2"/>
              <a:buChar char="Ø"/>
            </a:pPr>
            <a:r>
              <a:rPr lang="en-US" sz="1800" dirty="0" smtClean="0"/>
              <a:t>The inner wall forms the gingival wall of the sulcus</a:t>
            </a:r>
          </a:p>
          <a:p>
            <a:pPr>
              <a:buFont typeface="Wingdings" panose="05000000000000000000" pitchFamily="2" charset="2"/>
              <a:buChar char="Ø"/>
            </a:pPr>
            <a:endParaRPr lang="en-US" sz="1800" dirty="0"/>
          </a:p>
          <a:p>
            <a:r>
              <a:rPr lang="en-US" sz="1800" b="1" dirty="0">
                <a:solidFill>
                  <a:srgbClr val="FF0000"/>
                </a:solidFill>
              </a:rPr>
              <a:t>Attached </a:t>
            </a:r>
            <a:r>
              <a:rPr lang="en-US" sz="1800" b="1" dirty="0" smtClean="0">
                <a:solidFill>
                  <a:srgbClr val="FF0000"/>
                </a:solidFill>
              </a:rPr>
              <a:t>gingiva</a:t>
            </a:r>
            <a:r>
              <a:rPr lang="en-US" sz="1800" dirty="0" smtClean="0"/>
              <a:t>:</a:t>
            </a:r>
          </a:p>
          <a:p>
            <a:pPr>
              <a:buFont typeface="Wingdings" panose="05000000000000000000" pitchFamily="2" charset="2"/>
              <a:buChar char="Ø"/>
            </a:pPr>
            <a:r>
              <a:rPr lang="en-US" sz="1800" dirty="0"/>
              <a:t>is the gingival tissue which lies between the mobile gingiva and the alveolar gingiva</a:t>
            </a:r>
            <a:r>
              <a:rPr lang="en-US" sz="1800" dirty="0" smtClean="0"/>
              <a:t>.</a:t>
            </a:r>
          </a:p>
          <a:p>
            <a:pPr>
              <a:buFont typeface="Wingdings" panose="05000000000000000000" pitchFamily="2" charset="2"/>
              <a:buChar char="Ø"/>
            </a:pPr>
            <a:r>
              <a:rPr lang="en-US" sz="1800" dirty="0"/>
              <a:t>It is four to five millimeters in width and is irremovable from the underlying structures without causing damage</a:t>
            </a:r>
          </a:p>
        </p:txBody>
      </p:sp>
    </p:spTree>
    <p:extLst>
      <p:ext uri="{BB962C8B-B14F-4D97-AF65-F5344CB8AC3E}">
        <p14:creationId xmlns:p14="http://schemas.microsoft.com/office/powerpoint/2010/main" val="36517884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199" y="76200"/>
            <a:ext cx="8943975" cy="6781800"/>
          </a:xfrm>
        </p:spPr>
        <p:txBody>
          <a:bodyPr/>
          <a:lstStyle/>
          <a:p>
            <a:pPr marL="0" lvl="0" indent="0">
              <a:lnSpc>
                <a:spcPct val="90000"/>
              </a:lnSpc>
              <a:spcBef>
                <a:spcPts val="1000"/>
              </a:spcBef>
              <a:buNone/>
            </a:pPr>
            <a:r>
              <a:rPr lang="en-US" sz="2800" dirty="0">
                <a:solidFill>
                  <a:prstClr val="black"/>
                </a:solidFill>
              </a:rPr>
              <a:t> </a:t>
            </a:r>
            <a:endParaRPr lang="en-US" sz="2800" dirty="0" smtClean="0">
              <a:solidFill>
                <a:prstClr val="black"/>
              </a:solidFill>
            </a:endParaRPr>
          </a:p>
          <a:p>
            <a:pPr marL="0" lvl="0" indent="0">
              <a:lnSpc>
                <a:spcPct val="90000"/>
              </a:lnSpc>
              <a:spcBef>
                <a:spcPts val="1000"/>
              </a:spcBef>
              <a:buNone/>
            </a:pPr>
            <a:r>
              <a:rPr lang="en-US" sz="1800" b="1" dirty="0" smtClean="0">
                <a:solidFill>
                  <a:srgbClr val="FF0000"/>
                </a:solidFill>
              </a:rPr>
              <a:t>The </a:t>
            </a:r>
            <a:r>
              <a:rPr lang="en-US" sz="1800" b="1" dirty="0">
                <a:solidFill>
                  <a:srgbClr val="FF0000"/>
                </a:solidFill>
              </a:rPr>
              <a:t>gingival epithelium </a:t>
            </a:r>
            <a:r>
              <a:rPr lang="en-US" sz="1800" dirty="0">
                <a:solidFill>
                  <a:prstClr val="black"/>
                </a:solidFill>
              </a:rPr>
              <a:t>encompasses the external surface of the gingiva including the mobile and fixed areas as well as the gingival sulcus and the junctional epithelium. </a:t>
            </a:r>
            <a:endParaRPr lang="en-US" sz="1800" dirty="0" smtClean="0">
              <a:solidFill>
                <a:prstClr val="black"/>
              </a:solidFill>
            </a:endParaRPr>
          </a:p>
          <a:p>
            <a:pPr marL="0" lvl="0" indent="0">
              <a:lnSpc>
                <a:spcPct val="90000"/>
              </a:lnSpc>
              <a:spcBef>
                <a:spcPts val="1000"/>
              </a:spcBef>
              <a:buNone/>
            </a:pPr>
            <a:endParaRPr lang="en-US" sz="1800" dirty="0">
              <a:solidFill>
                <a:prstClr val="black"/>
              </a:solidFill>
            </a:endParaRPr>
          </a:p>
          <a:p>
            <a:pPr marL="0" lvl="0" indent="0">
              <a:lnSpc>
                <a:spcPct val="90000"/>
              </a:lnSpc>
              <a:spcBef>
                <a:spcPts val="1000"/>
              </a:spcBef>
              <a:buNone/>
            </a:pPr>
            <a:r>
              <a:rPr lang="en-US" sz="1800" dirty="0" smtClean="0">
                <a:solidFill>
                  <a:prstClr val="black"/>
                </a:solidFill>
              </a:rPr>
              <a:t>It </a:t>
            </a:r>
            <a:r>
              <a:rPr lang="en-US" sz="1800" dirty="0">
                <a:solidFill>
                  <a:prstClr val="black"/>
                </a:solidFill>
              </a:rPr>
              <a:t>is divided up into three major </a:t>
            </a:r>
            <a:r>
              <a:rPr lang="en-US" sz="1800" dirty="0" smtClean="0">
                <a:solidFill>
                  <a:prstClr val="black"/>
                </a:solidFill>
              </a:rPr>
              <a:t>parts :</a:t>
            </a:r>
          </a:p>
          <a:p>
            <a:pPr lvl="0">
              <a:lnSpc>
                <a:spcPct val="90000"/>
              </a:lnSpc>
              <a:spcBef>
                <a:spcPts val="1000"/>
              </a:spcBef>
              <a:buFont typeface="Wingdings" panose="05000000000000000000" pitchFamily="2" charset="2"/>
              <a:buChar char="Ø"/>
            </a:pPr>
            <a:r>
              <a:rPr lang="en-US" sz="1800" dirty="0">
                <a:solidFill>
                  <a:srgbClr val="FF0000"/>
                </a:solidFill>
              </a:rPr>
              <a:t>oral </a:t>
            </a:r>
            <a:r>
              <a:rPr lang="en-US" sz="1800" b="1" dirty="0">
                <a:solidFill>
                  <a:srgbClr val="FF0000"/>
                </a:solidFill>
              </a:rPr>
              <a:t>epithelium</a:t>
            </a:r>
            <a:r>
              <a:rPr lang="en-US" sz="1800" dirty="0">
                <a:solidFill>
                  <a:prstClr val="black"/>
                </a:solidFill>
              </a:rPr>
              <a:t>: stratified squamous keratinizing </a:t>
            </a:r>
            <a:r>
              <a:rPr lang="en-US" sz="1800" dirty="0" smtClean="0">
                <a:solidFill>
                  <a:prstClr val="black"/>
                </a:solidFill>
              </a:rPr>
              <a:t>epithelium</a:t>
            </a:r>
          </a:p>
          <a:p>
            <a:pPr>
              <a:lnSpc>
                <a:spcPct val="90000"/>
              </a:lnSpc>
              <a:spcBef>
                <a:spcPts val="1000"/>
              </a:spcBef>
            </a:pPr>
            <a:r>
              <a:rPr lang="en-US" sz="1800" dirty="0">
                <a:solidFill>
                  <a:prstClr val="black"/>
                </a:solidFill>
              </a:rPr>
              <a:t>covers the oral and vestibular gingival </a:t>
            </a:r>
            <a:r>
              <a:rPr lang="en-US" sz="1800" dirty="0" smtClean="0">
                <a:solidFill>
                  <a:prstClr val="black"/>
                </a:solidFill>
              </a:rPr>
              <a:t>surfaces</a:t>
            </a:r>
          </a:p>
          <a:p>
            <a:pPr>
              <a:lnSpc>
                <a:spcPct val="90000"/>
              </a:lnSpc>
              <a:spcBef>
                <a:spcPts val="1000"/>
              </a:spcBef>
              <a:buFont typeface="Wingdings" panose="05000000000000000000" pitchFamily="2" charset="2"/>
              <a:buChar char="Ø"/>
            </a:pPr>
            <a:r>
              <a:rPr lang="en-US" sz="1800" b="1" dirty="0">
                <a:solidFill>
                  <a:srgbClr val="FF0000"/>
                </a:solidFill>
              </a:rPr>
              <a:t>The sulcular </a:t>
            </a:r>
            <a:r>
              <a:rPr lang="en-US" sz="1800" b="1" dirty="0" smtClean="0">
                <a:solidFill>
                  <a:srgbClr val="FF0000"/>
                </a:solidFill>
              </a:rPr>
              <a:t>epithelium</a:t>
            </a:r>
            <a:r>
              <a:rPr lang="en-US" sz="1800" dirty="0" smtClean="0">
                <a:solidFill>
                  <a:prstClr val="black"/>
                </a:solidFill>
              </a:rPr>
              <a:t>: continuous </a:t>
            </a:r>
            <a:r>
              <a:rPr lang="en-US" sz="1800" dirty="0">
                <a:solidFill>
                  <a:prstClr val="black"/>
                </a:solidFill>
              </a:rPr>
              <a:t>with the oral epithelium and lines the gingival sulcus. </a:t>
            </a:r>
            <a:endParaRPr lang="en-US" sz="1800" dirty="0" smtClean="0">
              <a:solidFill>
                <a:prstClr val="black"/>
              </a:solidFill>
            </a:endParaRPr>
          </a:p>
          <a:p>
            <a:pPr>
              <a:lnSpc>
                <a:spcPct val="90000"/>
              </a:lnSpc>
              <a:spcBef>
                <a:spcPts val="1000"/>
              </a:spcBef>
              <a:buFont typeface="Wingdings" panose="05000000000000000000" pitchFamily="2" charset="2"/>
              <a:buChar char="Ø"/>
            </a:pPr>
            <a:r>
              <a:rPr lang="en-US" sz="1800" b="1" dirty="0" smtClean="0">
                <a:solidFill>
                  <a:srgbClr val="FF0000"/>
                </a:solidFill>
              </a:rPr>
              <a:t>The </a:t>
            </a:r>
            <a:r>
              <a:rPr lang="en-US" sz="1800" b="1" dirty="0">
                <a:solidFill>
                  <a:srgbClr val="FF0000"/>
                </a:solidFill>
              </a:rPr>
              <a:t>junctional </a:t>
            </a:r>
            <a:r>
              <a:rPr lang="en-US" sz="1800" b="1" dirty="0" smtClean="0">
                <a:solidFill>
                  <a:srgbClr val="FF0000"/>
                </a:solidFill>
              </a:rPr>
              <a:t>epithelium</a:t>
            </a:r>
            <a:r>
              <a:rPr lang="en-US" sz="1800" dirty="0" smtClean="0">
                <a:solidFill>
                  <a:prstClr val="black"/>
                </a:solidFill>
              </a:rPr>
              <a:t>: </a:t>
            </a:r>
            <a:r>
              <a:rPr lang="en-US" sz="1800" dirty="0">
                <a:solidFill>
                  <a:prstClr val="black"/>
                </a:solidFill>
              </a:rPr>
              <a:t> </a:t>
            </a:r>
            <a:r>
              <a:rPr lang="en-US" sz="1800" dirty="0" smtClean="0">
                <a:solidFill>
                  <a:prstClr val="black"/>
                </a:solidFill>
              </a:rPr>
              <a:t>lines </a:t>
            </a:r>
            <a:r>
              <a:rPr lang="en-US" sz="1800" dirty="0">
                <a:solidFill>
                  <a:prstClr val="black"/>
                </a:solidFill>
              </a:rPr>
              <a:t>the dentoepithelial junction</a:t>
            </a:r>
            <a:r>
              <a:rPr lang="en-US" sz="2800" dirty="0" smtClean="0">
                <a:solidFill>
                  <a:prstClr val="black"/>
                </a:solidFill>
              </a:rPr>
              <a:t>.</a:t>
            </a:r>
          </a:p>
          <a:p>
            <a:pPr>
              <a:lnSpc>
                <a:spcPct val="90000"/>
              </a:lnSpc>
              <a:spcBef>
                <a:spcPts val="1000"/>
              </a:spcBef>
              <a:buFont typeface="Wingdings" panose="05000000000000000000" pitchFamily="2" charset="2"/>
              <a:buChar char="Ø"/>
            </a:pPr>
            <a:r>
              <a:rPr lang="en-US" sz="1800" dirty="0" smtClean="0">
                <a:solidFill>
                  <a:prstClr val="black"/>
                </a:solidFill>
              </a:rPr>
              <a:t>Th</a:t>
            </a:r>
            <a:r>
              <a:rPr lang="en-US" sz="1800" dirty="0" smtClean="0">
                <a:solidFill>
                  <a:prstClr val="black"/>
                </a:solidFill>
              </a:rPr>
              <a:t>e lamina propria composed of long </a:t>
            </a:r>
          </a:p>
          <a:p>
            <a:pPr marL="0" indent="0">
              <a:lnSpc>
                <a:spcPct val="90000"/>
              </a:lnSpc>
              <a:spcBef>
                <a:spcPts val="1000"/>
              </a:spcBef>
              <a:buNone/>
            </a:pPr>
            <a:r>
              <a:rPr lang="en-US" sz="1600" b="1" dirty="0" smtClean="0">
                <a:solidFill>
                  <a:prstClr val="black"/>
                </a:solidFill>
              </a:rPr>
              <a:t>Narrow papillae that are not highly vascular</a:t>
            </a:r>
          </a:p>
          <a:p>
            <a:pPr>
              <a:lnSpc>
                <a:spcPct val="90000"/>
              </a:lnSpc>
              <a:spcBef>
                <a:spcPts val="1000"/>
              </a:spcBef>
              <a:buFont typeface="Wingdings" panose="05000000000000000000" pitchFamily="2" charset="2"/>
              <a:buChar char="Ø"/>
            </a:pPr>
            <a:r>
              <a:rPr lang="en-US" sz="1600" b="1" dirty="0" smtClean="0">
                <a:solidFill>
                  <a:prstClr val="black"/>
                </a:solidFill>
              </a:rPr>
              <a:t>The mucosa is directly attached to the </a:t>
            </a:r>
          </a:p>
          <a:p>
            <a:pPr marL="0" indent="0">
              <a:lnSpc>
                <a:spcPct val="90000"/>
              </a:lnSpc>
              <a:spcBef>
                <a:spcPts val="1000"/>
              </a:spcBef>
              <a:buNone/>
            </a:pPr>
            <a:r>
              <a:rPr lang="en-US" sz="1600" b="1" dirty="0" smtClean="0">
                <a:solidFill>
                  <a:prstClr val="black"/>
                </a:solidFill>
              </a:rPr>
              <a:t>Underlying periosteum and cementum by</a:t>
            </a:r>
          </a:p>
          <a:p>
            <a:pPr marL="0" indent="0">
              <a:lnSpc>
                <a:spcPct val="90000"/>
              </a:lnSpc>
              <a:spcBef>
                <a:spcPts val="1000"/>
              </a:spcBef>
              <a:buNone/>
            </a:pPr>
            <a:r>
              <a:rPr lang="en-US" sz="1600" b="1" dirty="0" smtClean="0">
                <a:solidFill>
                  <a:prstClr val="black"/>
                </a:solidFill>
              </a:rPr>
              <a:t>Collagen fibers.</a:t>
            </a:r>
            <a:endParaRPr lang="en-US" sz="1600" b="1" dirty="0" smtClean="0">
              <a:solidFill>
                <a:prstClr val="black"/>
              </a:solidFill>
            </a:endParaRPr>
          </a:p>
          <a:p>
            <a:pPr>
              <a:lnSpc>
                <a:spcPct val="90000"/>
              </a:lnSpc>
              <a:spcBef>
                <a:spcPts val="1000"/>
              </a:spcBef>
              <a:buFont typeface="Wingdings" panose="05000000000000000000" pitchFamily="2" charset="2"/>
              <a:buChar char="Ø"/>
            </a:pPr>
            <a:r>
              <a:rPr lang="en-US" sz="1600" b="1" dirty="0" smtClean="0">
                <a:solidFill>
                  <a:prstClr val="black"/>
                </a:solidFill>
              </a:rPr>
              <a:t>No distinct submucosa </a:t>
            </a:r>
          </a:p>
          <a:p>
            <a:pPr>
              <a:lnSpc>
                <a:spcPct val="90000"/>
              </a:lnSpc>
              <a:spcBef>
                <a:spcPts val="1000"/>
              </a:spcBef>
              <a:buFont typeface="Wingdings" panose="05000000000000000000" pitchFamily="2" charset="2"/>
              <a:buChar char="Ø"/>
            </a:pPr>
            <a:endParaRPr lang="en-US" sz="1600" dirty="0" smtClean="0">
              <a:solidFill>
                <a:prstClr val="black"/>
              </a:solidFill>
            </a:endParaRPr>
          </a:p>
          <a:p>
            <a:pPr marL="0" indent="0">
              <a:buNone/>
            </a:pP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8600" y="3505199"/>
            <a:ext cx="4953001" cy="32766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684056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76200"/>
            <a:ext cx="9144000" cy="6781800"/>
          </a:xfrm>
        </p:spPr>
        <p:txBody>
          <a:bodyPr>
            <a:normAutofit/>
          </a:bodyPr>
          <a:lstStyle/>
          <a:p>
            <a:pPr marL="0" indent="0">
              <a:buNone/>
            </a:pPr>
            <a:endParaRPr lang="en-US" sz="2400" b="1" dirty="0" smtClean="0">
              <a:solidFill>
                <a:srgbClr val="FF0000"/>
              </a:solidFill>
            </a:endParaRPr>
          </a:p>
          <a:p>
            <a:pPr marL="0" indent="0">
              <a:buNone/>
            </a:pPr>
            <a:endParaRPr lang="en-US" sz="2400" b="1" dirty="0">
              <a:solidFill>
                <a:srgbClr val="FF0000"/>
              </a:solidFill>
            </a:endParaRPr>
          </a:p>
          <a:p>
            <a:pPr marL="0" indent="0">
              <a:buNone/>
            </a:pPr>
            <a:r>
              <a:rPr lang="en-US" sz="2400" b="1" dirty="0" smtClean="0">
                <a:solidFill>
                  <a:srgbClr val="FF0000"/>
                </a:solidFill>
              </a:rPr>
              <a:t>Cheeks :</a:t>
            </a:r>
          </a:p>
          <a:p>
            <a:pPr marL="0" indent="0">
              <a:buNone/>
            </a:pPr>
            <a:endParaRPr lang="en-US" sz="2400" b="1" dirty="0" smtClean="0">
              <a:solidFill>
                <a:srgbClr val="FF0000"/>
              </a:solidFill>
            </a:endParaRPr>
          </a:p>
          <a:p>
            <a:pPr>
              <a:buFont typeface="Wingdings" panose="05000000000000000000" pitchFamily="2" charset="2"/>
              <a:buChar char="Ø"/>
            </a:pPr>
            <a:r>
              <a:rPr lang="en-US" sz="1800" b="1" dirty="0" smtClean="0"/>
              <a:t>Fibro elastic tissue and skeletal muscle</a:t>
            </a:r>
          </a:p>
          <a:p>
            <a:pPr>
              <a:buFont typeface="Wingdings" panose="05000000000000000000" pitchFamily="2" charset="2"/>
              <a:buChar char="Ø"/>
            </a:pPr>
            <a:r>
              <a:rPr lang="en-US" sz="1800" b="1" dirty="0" smtClean="0"/>
              <a:t>Outside lined by the skin of the face</a:t>
            </a:r>
          </a:p>
          <a:p>
            <a:pPr>
              <a:buFont typeface="Wingdings" panose="05000000000000000000" pitchFamily="2" charset="2"/>
              <a:buChar char="Ø"/>
            </a:pPr>
            <a:r>
              <a:rPr lang="en-US" sz="1800" b="1" dirty="0" smtClean="0"/>
              <a:t>Inside lined by the oral mucosa with non keratinized stratified squamous epithelium and lamina propria</a:t>
            </a:r>
          </a:p>
          <a:p>
            <a:pPr>
              <a:buFont typeface="Wingdings" panose="05000000000000000000" pitchFamily="2" charset="2"/>
              <a:buChar char="Ø"/>
            </a:pPr>
            <a:r>
              <a:rPr lang="en-US" sz="1800" b="1" dirty="0" smtClean="0"/>
              <a:t>The submucosa of the cheeks contained abundant elastic fibers, fat cells  and small mixed serous and mucous glands, thus preventing folding of the mucosa and the glands help in lubrication of the mouth.</a:t>
            </a:r>
          </a:p>
          <a:p>
            <a:pPr marL="0" indent="0">
              <a:buNone/>
            </a:pPr>
            <a:endParaRPr lang="en-US" sz="2400" dirty="0"/>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3733800"/>
            <a:ext cx="4267200" cy="3124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0042479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447800"/>
            <a:ext cx="8686800" cy="1752600"/>
          </a:xfrm>
        </p:spPr>
        <p:txBody>
          <a:bodyPr/>
          <a:lstStyle/>
          <a:p>
            <a:r>
              <a:rPr lang="en-US" b="1" i="1" dirty="0" smtClean="0">
                <a:solidFill>
                  <a:srgbClr val="FF0000"/>
                </a:solidFill>
              </a:rPr>
              <a:t>THANKS</a:t>
            </a:r>
            <a:endParaRPr lang="en-US" b="1" i="1" dirty="0">
              <a:solidFill>
                <a:srgbClr val="FF0000"/>
              </a:solidFill>
            </a:endParaRPr>
          </a:p>
        </p:txBody>
      </p:sp>
    </p:spTree>
    <p:extLst>
      <p:ext uri="{BB962C8B-B14F-4D97-AF65-F5344CB8AC3E}">
        <p14:creationId xmlns:p14="http://schemas.microsoft.com/office/powerpoint/2010/main" val="30464174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76200" y="76200"/>
            <a:ext cx="9067800" cy="1325563"/>
          </a:xfrm>
          <a:prstGeom prst="rect">
            <a:avLst/>
          </a:prstGeom>
          <a:solidFill>
            <a:srgbClr val="5B9BD5"/>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US" b="1" dirty="0" smtClean="0">
                <a:solidFill>
                  <a:sysClr val="windowText" lastClr="000000"/>
                </a:solidFill>
                <a:latin typeface="Calibri Light"/>
              </a:rPr>
              <a:t>introduction</a:t>
            </a:r>
            <a:endParaRPr kumimoji="0" lang="en-US" sz="4400" b="1" i="0" u="none" strike="noStrike" kern="1200" cap="none" spc="0" normalizeH="0" baseline="0" noProof="0" dirty="0">
              <a:ln>
                <a:noFill/>
              </a:ln>
              <a:solidFill>
                <a:sysClr val="windowText" lastClr="000000"/>
              </a:solidFill>
              <a:effectLst/>
              <a:uLnTx/>
              <a:uFillTx/>
              <a:latin typeface="Calibri Light"/>
              <a:ea typeface="+mj-ea"/>
              <a:cs typeface="+mj-cs"/>
            </a:endParaRPr>
          </a:p>
        </p:txBody>
      </p:sp>
      <p:sp>
        <p:nvSpPr>
          <p:cNvPr id="2" name="Content Placeholder 1"/>
          <p:cNvSpPr>
            <a:spLocks noGrp="1"/>
          </p:cNvSpPr>
          <p:nvPr>
            <p:ph idx="1"/>
          </p:nvPr>
        </p:nvSpPr>
        <p:spPr>
          <a:xfrm>
            <a:off x="76200" y="1600200"/>
            <a:ext cx="8991600" cy="5181600"/>
          </a:xfrm>
        </p:spPr>
        <p:txBody>
          <a:bodyPr>
            <a:normAutofit/>
          </a:bodyPr>
          <a:lstStyle/>
          <a:p>
            <a:pPr marL="0" indent="0">
              <a:buNone/>
            </a:pPr>
            <a:r>
              <a:rPr lang="en-US" sz="2000" dirty="0"/>
              <a:t>In the adult human there are normally 32 permanent </a:t>
            </a:r>
            <a:r>
              <a:rPr lang="en-US" sz="2000" dirty="0" smtClean="0"/>
              <a:t>teeth.</a:t>
            </a:r>
          </a:p>
          <a:p>
            <a:pPr marL="0" indent="0">
              <a:buNone/>
            </a:pPr>
            <a:r>
              <a:rPr lang="en-US" sz="2000" dirty="0" smtClean="0"/>
              <a:t>Arranged </a:t>
            </a:r>
            <a:r>
              <a:rPr lang="en-US" sz="2000" dirty="0"/>
              <a:t>in two bilaterally symmetric arches in the </a:t>
            </a:r>
            <a:r>
              <a:rPr lang="en-US" sz="2000" dirty="0" smtClean="0"/>
              <a:t>maxillary and </a:t>
            </a:r>
            <a:r>
              <a:rPr lang="en-US" sz="2000" dirty="0"/>
              <a:t>mandibular </a:t>
            </a:r>
            <a:r>
              <a:rPr lang="en-US" sz="2000" dirty="0" smtClean="0"/>
              <a:t>bones</a:t>
            </a:r>
          </a:p>
          <a:p>
            <a:pPr marL="0" indent="0">
              <a:buNone/>
            </a:pPr>
            <a:r>
              <a:rPr lang="en-US" sz="2000" dirty="0"/>
              <a:t>Each quadrant has </a:t>
            </a:r>
            <a:r>
              <a:rPr lang="en-US" sz="2000" dirty="0" smtClean="0"/>
              <a:t>eight teeth.</a:t>
            </a:r>
          </a:p>
          <a:p>
            <a:pPr marL="0" indent="0">
              <a:buNone/>
            </a:pPr>
            <a:r>
              <a:rPr lang="en-US" sz="2000" dirty="0" smtClean="0"/>
              <a:t>Two </a:t>
            </a:r>
            <a:r>
              <a:rPr lang="en-US" sz="2000" dirty="0"/>
              <a:t>incisors, one canine, two premolars, and three permanent molars</a:t>
            </a:r>
            <a:r>
              <a:rPr lang="en-US" sz="2000" dirty="0" smtClean="0"/>
              <a:t>.</a:t>
            </a:r>
          </a:p>
          <a:p>
            <a:pPr marL="0" indent="0">
              <a:buNone/>
            </a:pPr>
            <a:r>
              <a:rPr lang="en-US" sz="2000" dirty="0"/>
              <a:t>Twenty of the permanent teeth are preceded by primary teeth (deciduous or milk teeth) that are shed; the others are permanent molars with no deciduous precursors</a:t>
            </a:r>
          </a:p>
          <a:p>
            <a:pPr marL="0" indent="0">
              <a:buNone/>
            </a:pPr>
            <a:endParaRPr lang="en-US" sz="2000" dirty="0"/>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3810000"/>
            <a:ext cx="3276600" cy="2971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44000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1341438"/>
          </a:xfrm>
        </p:spPr>
        <p:txBody>
          <a:bodyPr/>
          <a:lstStyle/>
          <a:p>
            <a:endParaRPr lang="en-US" dirty="0"/>
          </a:p>
        </p:txBody>
      </p:sp>
      <p:sp>
        <p:nvSpPr>
          <p:cNvPr id="3" name="Content Placeholder 2"/>
          <p:cNvSpPr>
            <a:spLocks noGrp="1"/>
          </p:cNvSpPr>
          <p:nvPr>
            <p:ph idx="1"/>
          </p:nvPr>
        </p:nvSpPr>
        <p:spPr>
          <a:xfrm>
            <a:off x="0" y="1600200"/>
            <a:ext cx="9144000" cy="5257800"/>
          </a:xfrm>
        </p:spPr>
        <p:txBody>
          <a:bodyPr/>
          <a:lstStyle/>
          <a:p>
            <a:pPr marL="228600" lvl="0" indent="-228600">
              <a:lnSpc>
                <a:spcPct val="90000"/>
              </a:lnSpc>
              <a:spcBef>
                <a:spcPts val="1000"/>
              </a:spcBef>
            </a:pPr>
            <a:r>
              <a:rPr lang="en-US" sz="2200" dirty="0" smtClean="0">
                <a:solidFill>
                  <a:prstClr val="black"/>
                </a:solidFill>
              </a:rPr>
              <a:t>Each tooth consist of :</a:t>
            </a:r>
            <a:endParaRPr lang="en-US" sz="2200" dirty="0">
              <a:solidFill>
                <a:prstClr val="black"/>
              </a:solidFill>
            </a:endParaRPr>
          </a:p>
          <a:p>
            <a:pPr marL="0" lvl="0" indent="0">
              <a:lnSpc>
                <a:spcPct val="90000"/>
              </a:lnSpc>
              <a:spcBef>
                <a:spcPts val="1000"/>
              </a:spcBef>
              <a:buNone/>
            </a:pPr>
            <a:r>
              <a:rPr lang="en-US" sz="2200" b="1" dirty="0">
                <a:solidFill>
                  <a:srgbClr val="FF0000"/>
                </a:solidFill>
              </a:rPr>
              <a:t>1- The crown:</a:t>
            </a:r>
          </a:p>
          <a:p>
            <a:pPr marL="228600" lvl="0" indent="-228600">
              <a:lnSpc>
                <a:spcPct val="90000"/>
              </a:lnSpc>
              <a:spcBef>
                <a:spcPts val="1000"/>
              </a:spcBef>
              <a:buFont typeface="Wingdings" panose="05000000000000000000" pitchFamily="2" charset="2"/>
              <a:buChar char="Ø"/>
            </a:pPr>
            <a:r>
              <a:rPr lang="en-US" sz="2200" dirty="0">
                <a:solidFill>
                  <a:prstClr val="black"/>
                </a:solidFill>
              </a:rPr>
              <a:t>exposed above the gingiva.</a:t>
            </a:r>
          </a:p>
          <a:p>
            <a:pPr marL="228600" lvl="0" indent="-228600">
              <a:lnSpc>
                <a:spcPct val="90000"/>
              </a:lnSpc>
              <a:spcBef>
                <a:spcPts val="1000"/>
              </a:spcBef>
              <a:buFont typeface="Wingdings" panose="05000000000000000000" pitchFamily="2" charset="2"/>
              <a:buChar char="Ø"/>
            </a:pPr>
            <a:r>
              <a:rPr lang="en-US" sz="2200" dirty="0">
                <a:solidFill>
                  <a:prstClr val="black"/>
                </a:solidFill>
              </a:rPr>
              <a:t>covered by very hard, acellular enamel.</a:t>
            </a:r>
          </a:p>
          <a:p>
            <a:pPr marL="0" lvl="0" indent="0">
              <a:lnSpc>
                <a:spcPct val="90000"/>
              </a:lnSpc>
              <a:spcBef>
                <a:spcPts val="1000"/>
              </a:spcBef>
              <a:buNone/>
            </a:pPr>
            <a:r>
              <a:rPr lang="en-US" sz="2200" b="1" dirty="0" smtClean="0">
                <a:solidFill>
                  <a:srgbClr val="FF0000"/>
                </a:solidFill>
              </a:rPr>
              <a:t>2.The neck:</a:t>
            </a:r>
            <a:endParaRPr lang="en-US" sz="2200" b="1" dirty="0">
              <a:solidFill>
                <a:srgbClr val="FF0000"/>
              </a:solidFill>
            </a:endParaRPr>
          </a:p>
          <a:p>
            <a:pPr marL="228600" lvl="0" indent="-228600">
              <a:lnSpc>
                <a:spcPct val="90000"/>
              </a:lnSpc>
              <a:spcBef>
                <a:spcPts val="1000"/>
              </a:spcBef>
              <a:buFont typeface="Wingdings" panose="05000000000000000000" pitchFamily="2" charset="2"/>
              <a:buChar char="Ø"/>
            </a:pPr>
            <a:r>
              <a:rPr lang="en-US" sz="2200" dirty="0">
                <a:solidFill>
                  <a:prstClr val="black"/>
                </a:solidFill>
              </a:rPr>
              <a:t> The </a:t>
            </a:r>
            <a:r>
              <a:rPr lang="en-US" sz="2200" dirty="0" smtClean="0">
                <a:solidFill>
                  <a:prstClr val="black"/>
                </a:solidFill>
              </a:rPr>
              <a:t>constricted part at </a:t>
            </a:r>
            <a:r>
              <a:rPr lang="en-US" sz="2200" dirty="0">
                <a:solidFill>
                  <a:prstClr val="black"/>
                </a:solidFill>
              </a:rPr>
              <a:t>the gum .</a:t>
            </a:r>
          </a:p>
          <a:p>
            <a:pPr marL="0" lvl="0" indent="0">
              <a:lnSpc>
                <a:spcPct val="90000"/>
              </a:lnSpc>
              <a:spcBef>
                <a:spcPts val="1000"/>
              </a:spcBef>
              <a:buNone/>
            </a:pPr>
            <a:r>
              <a:rPr lang="en-US" sz="2200" dirty="0">
                <a:solidFill>
                  <a:prstClr val="black"/>
                </a:solidFill>
              </a:rPr>
              <a:t>3</a:t>
            </a:r>
            <a:r>
              <a:rPr lang="en-US" sz="2200" dirty="0" smtClean="0">
                <a:solidFill>
                  <a:prstClr val="black"/>
                </a:solidFill>
              </a:rPr>
              <a:t>. </a:t>
            </a:r>
            <a:r>
              <a:rPr lang="en-US" sz="2200" b="1" dirty="0">
                <a:solidFill>
                  <a:srgbClr val="FF0000"/>
                </a:solidFill>
              </a:rPr>
              <a:t>The </a:t>
            </a:r>
            <a:r>
              <a:rPr lang="en-US" sz="2200" b="1" dirty="0" smtClean="0">
                <a:solidFill>
                  <a:srgbClr val="FF0000"/>
                </a:solidFill>
              </a:rPr>
              <a:t>roots:</a:t>
            </a:r>
            <a:endParaRPr lang="en-US" sz="2200" b="1" dirty="0">
              <a:solidFill>
                <a:srgbClr val="FF0000"/>
              </a:solidFill>
            </a:endParaRPr>
          </a:p>
          <a:p>
            <a:pPr marL="228600" lvl="0" indent="-228600">
              <a:lnSpc>
                <a:spcPct val="90000"/>
              </a:lnSpc>
              <a:spcBef>
                <a:spcPts val="1000"/>
              </a:spcBef>
              <a:buFont typeface="Wingdings" panose="05000000000000000000" pitchFamily="2" charset="2"/>
              <a:buChar char="Ø"/>
            </a:pPr>
            <a:r>
              <a:rPr lang="en-US" sz="2200" dirty="0">
                <a:solidFill>
                  <a:prstClr val="black"/>
                </a:solidFill>
              </a:rPr>
              <a:t>one or more </a:t>
            </a:r>
            <a:r>
              <a:rPr lang="en-US" sz="2200" dirty="0" smtClean="0">
                <a:solidFill>
                  <a:prstClr val="black"/>
                </a:solidFill>
              </a:rPr>
              <a:t>root</a:t>
            </a:r>
          </a:p>
          <a:p>
            <a:pPr marL="228600" lvl="0" indent="-228600">
              <a:lnSpc>
                <a:spcPct val="90000"/>
              </a:lnSpc>
              <a:spcBef>
                <a:spcPts val="1000"/>
              </a:spcBef>
              <a:buFont typeface="Wingdings" panose="05000000000000000000" pitchFamily="2" charset="2"/>
              <a:buChar char="Ø"/>
            </a:pPr>
            <a:r>
              <a:rPr lang="en-US" sz="2200" dirty="0" smtClean="0">
                <a:solidFill>
                  <a:prstClr val="black"/>
                </a:solidFill>
              </a:rPr>
              <a:t>fit firmly into bony </a:t>
            </a:r>
            <a:r>
              <a:rPr lang="en-US" sz="2200" dirty="0">
                <a:solidFill>
                  <a:prstClr val="black"/>
                </a:solidFill>
              </a:rPr>
              <a:t>sockets in the jaws called </a:t>
            </a:r>
            <a:r>
              <a:rPr lang="en-US" sz="2200" b="1" dirty="0">
                <a:solidFill>
                  <a:srgbClr val="FF0000"/>
                </a:solidFill>
              </a:rPr>
              <a:t>dental </a:t>
            </a:r>
            <a:r>
              <a:rPr lang="en-US" sz="2200" b="1" dirty="0" smtClean="0">
                <a:solidFill>
                  <a:srgbClr val="FF0000"/>
                </a:solidFill>
              </a:rPr>
              <a:t>alveoli</a:t>
            </a:r>
          </a:p>
          <a:p>
            <a:pPr marL="228600" lvl="0" indent="-228600">
              <a:lnSpc>
                <a:spcPct val="90000"/>
              </a:lnSpc>
              <a:spcBef>
                <a:spcPts val="1000"/>
              </a:spcBef>
              <a:buFont typeface="Wingdings" panose="05000000000000000000" pitchFamily="2" charset="2"/>
              <a:buChar char="Ø"/>
            </a:pPr>
            <a:r>
              <a:rPr lang="en-US" sz="2200" dirty="0" smtClean="0">
                <a:solidFill>
                  <a:prstClr val="black"/>
                </a:solidFill>
              </a:rPr>
              <a:t>The </a:t>
            </a:r>
            <a:r>
              <a:rPr lang="en-US" sz="2200" dirty="0">
                <a:solidFill>
                  <a:prstClr val="black"/>
                </a:solidFill>
              </a:rPr>
              <a:t>roots </a:t>
            </a:r>
            <a:r>
              <a:rPr lang="en-US" sz="2200" dirty="0" smtClean="0">
                <a:solidFill>
                  <a:prstClr val="black"/>
                </a:solidFill>
              </a:rPr>
              <a:t>covered by </a:t>
            </a:r>
            <a:r>
              <a:rPr lang="en-US" sz="2200" dirty="0">
                <a:solidFill>
                  <a:prstClr val="black"/>
                </a:solidFill>
              </a:rPr>
              <a:t>a bone-like tissue called </a:t>
            </a:r>
            <a:r>
              <a:rPr lang="en-US" sz="2200" b="1" dirty="0">
                <a:solidFill>
                  <a:srgbClr val="FF0000"/>
                </a:solidFill>
              </a:rPr>
              <a:t>cementum</a:t>
            </a:r>
            <a:r>
              <a:rPr lang="en-US" sz="2200" dirty="0" smtClean="0">
                <a:solidFill>
                  <a:prstClr val="black"/>
                </a:solidFill>
              </a:rPr>
              <a:t>.</a:t>
            </a:r>
          </a:p>
          <a:p>
            <a:pPr marL="0" lvl="0" indent="0">
              <a:lnSpc>
                <a:spcPct val="90000"/>
              </a:lnSpc>
              <a:spcBef>
                <a:spcPts val="1000"/>
              </a:spcBef>
              <a:buNone/>
            </a:pPr>
            <a:r>
              <a:rPr lang="en-US" sz="2200" dirty="0" smtClean="0">
                <a:solidFill>
                  <a:prstClr val="black"/>
                </a:solidFill>
              </a:rPr>
              <a:t>The enamel and the cementum </a:t>
            </a:r>
            <a:r>
              <a:rPr lang="en-US" sz="2200" dirty="0">
                <a:solidFill>
                  <a:prstClr val="black"/>
                </a:solidFill>
              </a:rPr>
              <a:t>coverings meet at the neck of the </a:t>
            </a:r>
            <a:r>
              <a:rPr lang="en-US" sz="2200" dirty="0" smtClean="0">
                <a:solidFill>
                  <a:prstClr val="black"/>
                </a:solidFill>
              </a:rPr>
              <a:t>tooth.</a:t>
            </a:r>
            <a:endParaRPr lang="en-US" sz="2200" dirty="0">
              <a:solidFill>
                <a:prstClr val="black"/>
              </a:solidFill>
            </a:endParaRPr>
          </a:p>
          <a:p>
            <a:pPr marL="0" lvl="0" indent="0">
              <a:lnSpc>
                <a:spcPct val="90000"/>
              </a:lnSpc>
              <a:spcBef>
                <a:spcPts val="1000"/>
              </a:spcBef>
              <a:buNone/>
            </a:pPr>
            <a:endParaRPr lang="en-US" sz="2200" dirty="0">
              <a:solidFill>
                <a:prstClr val="black"/>
              </a:solidFill>
            </a:endParaRPr>
          </a:p>
          <a:p>
            <a:pPr marL="0" indent="0">
              <a:buNone/>
            </a:pPr>
            <a:endParaRPr lang="en-US" dirty="0"/>
          </a:p>
        </p:txBody>
      </p:sp>
      <p:sp>
        <p:nvSpPr>
          <p:cNvPr id="4" name="Title 3"/>
          <p:cNvSpPr txBox="1">
            <a:spLocks/>
          </p:cNvSpPr>
          <p:nvPr/>
        </p:nvSpPr>
        <p:spPr>
          <a:xfrm>
            <a:off x="0" y="76200"/>
            <a:ext cx="9144000" cy="1325563"/>
          </a:xfrm>
          <a:prstGeom prst="rect">
            <a:avLst/>
          </a:prstGeom>
          <a:solidFill>
            <a:srgbClr val="5B9BD5"/>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ysClr val="windowText" lastClr="000000"/>
                </a:solidFill>
                <a:effectLst/>
                <a:uLnTx/>
                <a:uFillTx/>
                <a:latin typeface="Calibri Light"/>
                <a:ea typeface="+mj-ea"/>
                <a:cs typeface="+mj-cs"/>
              </a:rPr>
              <a:t>STRUCTURE OF THE TOOTH</a:t>
            </a:r>
            <a:endParaRPr kumimoji="0" lang="en-US" sz="4400" b="1" i="0" u="none" strike="noStrike" kern="1200" cap="none" spc="0" normalizeH="0" baseline="0" noProof="0" dirty="0">
              <a:ln>
                <a:noFill/>
              </a:ln>
              <a:solidFill>
                <a:sysClr val="windowText" lastClr="000000"/>
              </a:solidFill>
              <a:effectLst/>
              <a:uLnTx/>
              <a:uFillTx/>
              <a:latin typeface="Calibri Light"/>
              <a:ea typeface="+mj-ea"/>
              <a:cs typeface="+mj-cs"/>
            </a:endParaRP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1600200"/>
            <a:ext cx="4267200" cy="3429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326086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152400"/>
            <a:ext cx="8991600" cy="6629400"/>
          </a:xfrm>
        </p:spPr>
        <p:txBody>
          <a:bodyPr>
            <a:normAutofit/>
          </a:bodyPr>
          <a:lstStyle/>
          <a:p>
            <a:pPr marL="0" indent="0">
              <a:buNone/>
            </a:pPr>
            <a:endParaRPr lang="en-US" sz="2000" dirty="0" smtClean="0"/>
          </a:p>
          <a:p>
            <a:pPr marL="0" indent="0">
              <a:buNone/>
            </a:pPr>
            <a:r>
              <a:rPr lang="en-US" sz="2000" dirty="0" smtClean="0"/>
              <a:t>The </a:t>
            </a:r>
            <a:r>
              <a:rPr lang="en-US" sz="2000" dirty="0"/>
              <a:t>bulk of a tooth </a:t>
            </a:r>
            <a:r>
              <a:rPr lang="en-US" sz="2000" dirty="0" smtClean="0"/>
              <a:t>is composed </a:t>
            </a:r>
            <a:r>
              <a:rPr lang="en-US" sz="2000" dirty="0"/>
              <a:t>of another </a:t>
            </a:r>
            <a:r>
              <a:rPr lang="en-US" sz="2000" dirty="0" smtClean="0"/>
              <a:t>calcified </a:t>
            </a:r>
            <a:r>
              <a:rPr lang="en-US" sz="2000" dirty="0"/>
              <a:t>material, </a:t>
            </a:r>
            <a:r>
              <a:rPr lang="en-US" sz="2000" b="1" dirty="0">
                <a:solidFill>
                  <a:srgbClr val="FF0000"/>
                </a:solidFill>
              </a:rPr>
              <a:t>dentin</a:t>
            </a:r>
            <a:r>
              <a:rPr lang="en-US" sz="2000" dirty="0"/>
              <a:t>, which surrounds an internal </a:t>
            </a:r>
            <a:r>
              <a:rPr lang="en-US" sz="2000" b="1" dirty="0">
                <a:solidFill>
                  <a:srgbClr val="FF0000"/>
                </a:solidFill>
              </a:rPr>
              <a:t>pulp cavity </a:t>
            </a:r>
            <a:r>
              <a:rPr lang="en-US" sz="2000" b="1" dirty="0" smtClean="0">
                <a:solidFill>
                  <a:srgbClr val="FF0000"/>
                </a:solidFill>
              </a:rPr>
              <a:t>.</a:t>
            </a:r>
          </a:p>
          <a:p>
            <a:pPr marL="0" indent="0">
              <a:buNone/>
            </a:pPr>
            <a:r>
              <a:rPr lang="en-US" sz="2000" b="1" dirty="0">
                <a:solidFill>
                  <a:srgbClr val="FF0000"/>
                </a:solidFill>
              </a:rPr>
              <a:t>4.The Dental </a:t>
            </a:r>
            <a:r>
              <a:rPr lang="en-US" sz="2000" b="1" dirty="0" smtClean="0">
                <a:solidFill>
                  <a:srgbClr val="FF0000"/>
                </a:solidFill>
              </a:rPr>
              <a:t>pulp :</a:t>
            </a:r>
          </a:p>
          <a:p>
            <a:pPr>
              <a:buFont typeface="Wingdings" panose="05000000000000000000" pitchFamily="2" charset="2"/>
              <a:buChar char="Ø"/>
            </a:pPr>
            <a:r>
              <a:rPr lang="en-US" sz="2000" b="1" dirty="0"/>
              <a:t>highly </a:t>
            </a:r>
            <a:r>
              <a:rPr lang="en-US" sz="2000" b="1" dirty="0" smtClean="0"/>
              <a:t>vascular</a:t>
            </a:r>
          </a:p>
          <a:p>
            <a:pPr>
              <a:buFont typeface="Wingdings" panose="05000000000000000000" pitchFamily="2" charset="2"/>
              <a:buChar char="Ø"/>
            </a:pPr>
            <a:r>
              <a:rPr lang="en-US" sz="2000" b="1" dirty="0" smtClean="0"/>
              <a:t>well-innervated</a:t>
            </a:r>
          </a:p>
          <a:p>
            <a:pPr>
              <a:buFont typeface="Wingdings" panose="05000000000000000000" pitchFamily="2" charset="2"/>
              <a:buChar char="Ø"/>
            </a:pPr>
            <a:r>
              <a:rPr lang="en-US" sz="2000" b="1" dirty="0"/>
              <a:t>consists </a:t>
            </a:r>
            <a:r>
              <a:rPr lang="en-US" sz="2000" b="1" dirty="0" smtClean="0"/>
              <a:t>largely of </a:t>
            </a:r>
            <a:r>
              <a:rPr lang="en-US" sz="2000" b="1" dirty="0"/>
              <a:t>loose, mesenchymal connective tissue with much </a:t>
            </a:r>
            <a:r>
              <a:rPr lang="en-US" sz="2000" b="1" dirty="0" smtClean="0"/>
              <a:t>ground substance</a:t>
            </a:r>
            <a:r>
              <a:rPr lang="en-US" sz="2000" b="1" dirty="0"/>
              <a:t>, thin collagen </a:t>
            </a:r>
            <a:r>
              <a:rPr lang="en-US" sz="2000" b="1" dirty="0" smtClean="0"/>
              <a:t>fibers, fibroblasts, </a:t>
            </a:r>
            <a:r>
              <a:rPr lang="en-US" sz="2000" b="1" dirty="0"/>
              <a:t>and </a:t>
            </a:r>
            <a:r>
              <a:rPr lang="en-US" sz="2000" b="1" dirty="0" smtClean="0"/>
              <a:t>mesenchymal stem cells.</a:t>
            </a:r>
          </a:p>
          <a:p>
            <a:pPr marL="0" indent="0">
              <a:buNone/>
            </a:pPr>
            <a:r>
              <a:rPr lang="en-US" sz="2000" b="1" dirty="0" smtClean="0"/>
              <a:t>The </a:t>
            </a:r>
            <a:r>
              <a:rPr lang="en-US" sz="2000" b="1" dirty="0"/>
              <a:t>pulp cavity narrows in each root as the </a:t>
            </a:r>
            <a:r>
              <a:rPr lang="en-US" sz="2000" b="1" dirty="0" smtClean="0">
                <a:solidFill>
                  <a:srgbClr val="FF0000"/>
                </a:solidFill>
              </a:rPr>
              <a:t>root canal</a:t>
            </a:r>
          </a:p>
          <a:p>
            <a:pPr marL="0" indent="0">
              <a:buNone/>
            </a:pPr>
            <a:r>
              <a:rPr lang="en-US" sz="2000" b="1" dirty="0">
                <a:solidFill>
                  <a:srgbClr val="FF0000"/>
                </a:solidFill>
              </a:rPr>
              <a:t>5. </a:t>
            </a:r>
            <a:r>
              <a:rPr lang="en-US" sz="2000" b="1" dirty="0" smtClean="0">
                <a:solidFill>
                  <a:srgbClr val="FF0000"/>
                </a:solidFill>
              </a:rPr>
              <a:t>The root canal:</a:t>
            </a:r>
          </a:p>
          <a:p>
            <a:pPr marL="0" indent="0">
              <a:buNone/>
            </a:pPr>
            <a:r>
              <a:rPr lang="en-US" sz="2000" b="1" dirty="0"/>
              <a:t>extends to an opening</a:t>
            </a:r>
            <a:r>
              <a:rPr lang="en-US" sz="2000" b="1" dirty="0">
                <a:solidFill>
                  <a:srgbClr val="FF0000"/>
                </a:solidFill>
              </a:rPr>
              <a:t> (apical foramen) </a:t>
            </a:r>
            <a:r>
              <a:rPr lang="en-US" sz="2000" b="1" dirty="0"/>
              <a:t>at </a:t>
            </a:r>
            <a:r>
              <a:rPr lang="en-US" sz="2000" b="1" dirty="0" smtClean="0"/>
              <a:t>the tip </a:t>
            </a:r>
            <a:r>
              <a:rPr lang="en-US" sz="2000" b="1" dirty="0"/>
              <a:t>of each root for the blood vessels, lymphatics, and nerves </a:t>
            </a:r>
            <a:r>
              <a:rPr lang="en-US" sz="2000" b="1" dirty="0" smtClean="0"/>
              <a:t>of the pulp cavity.</a:t>
            </a:r>
          </a:p>
          <a:p>
            <a:pPr marL="0" indent="0">
              <a:buNone/>
            </a:pPr>
            <a:r>
              <a:rPr lang="en-US" sz="2000" b="1" dirty="0">
                <a:solidFill>
                  <a:srgbClr val="FF0000"/>
                </a:solidFill>
              </a:rPr>
              <a:t>6. </a:t>
            </a:r>
            <a:r>
              <a:rPr lang="en-US" sz="2000" b="1" dirty="0" smtClean="0">
                <a:solidFill>
                  <a:srgbClr val="FF0000"/>
                </a:solidFill>
              </a:rPr>
              <a:t>The </a:t>
            </a:r>
            <a:r>
              <a:rPr lang="en-US" sz="2000" b="1" dirty="0">
                <a:solidFill>
                  <a:srgbClr val="FF0000"/>
                </a:solidFill>
              </a:rPr>
              <a:t>periodontal </a:t>
            </a:r>
            <a:r>
              <a:rPr lang="en-US" sz="2000" b="1" dirty="0" smtClean="0">
                <a:solidFill>
                  <a:srgbClr val="FF0000"/>
                </a:solidFill>
              </a:rPr>
              <a:t>ligaments:</a:t>
            </a:r>
          </a:p>
          <a:p>
            <a:pPr marL="0" indent="0">
              <a:buNone/>
            </a:pPr>
            <a:r>
              <a:rPr lang="en-US" sz="2000" b="1" dirty="0">
                <a:solidFill>
                  <a:srgbClr val="FF0000"/>
                </a:solidFill>
              </a:rPr>
              <a:t> </a:t>
            </a:r>
            <a:r>
              <a:rPr lang="en-US" sz="2000" b="1" dirty="0" smtClean="0"/>
              <a:t>fibrous </a:t>
            </a:r>
            <a:r>
              <a:rPr lang="en-US" sz="2000" b="1" dirty="0"/>
              <a:t>connective tissue bundles of collagen </a:t>
            </a:r>
            <a:r>
              <a:rPr lang="en-US" sz="2000" b="1" dirty="0" smtClean="0"/>
              <a:t>fibers </a:t>
            </a:r>
            <a:r>
              <a:rPr lang="en-US" sz="2000" b="1" dirty="0"/>
              <a:t>inserted into both </a:t>
            </a:r>
            <a:r>
              <a:rPr lang="en-US" sz="2000" b="1" dirty="0" smtClean="0"/>
              <a:t>the cementum </a:t>
            </a:r>
            <a:r>
              <a:rPr lang="en-US" sz="2000" b="1" dirty="0"/>
              <a:t>and the alveolar </a:t>
            </a:r>
            <a:r>
              <a:rPr lang="en-US" sz="2000" b="1" dirty="0" smtClean="0"/>
              <a:t>bone.</a:t>
            </a:r>
            <a:endParaRPr lang="en-US" sz="2000" b="1" dirty="0"/>
          </a:p>
        </p:txBody>
      </p:sp>
    </p:spTree>
    <p:extLst>
      <p:ext uri="{BB962C8B-B14F-4D97-AF65-F5344CB8AC3E}">
        <p14:creationId xmlns:p14="http://schemas.microsoft.com/office/powerpoint/2010/main" val="4194174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17638"/>
          </a:xfrm>
        </p:spPr>
        <p:txBody>
          <a:bodyPr/>
          <a:lstStyle/>
          <a:p>
            <a:endParaRPr lang="en-US" dirty="0"/>
          </a:p>
        </p:txBody>
      </p:sp>
      <p:sp>
        <p:nvSpPr>
          <p:cNvPr id="3" name="Content Placeholder 2"/>
          <p:cNvSpPr>
            <a:spLocks noGrp="1"/>
          </p:cNvSpPr>
          <p:nvPr>
            <p:ph idx="1"/>
          </p:nvPr>
        </p:nvSpPr>
        <p:spPr>
          <a:xfrm>
            <a:off x="0" y="1600200"/>
            <a:ext cx="9144000" cy="5257800"/>
          </a:xfrm>
        </p:spPr>
        <p:txBody>
          <a:bodyPr>
            <a:normAutofit/>
          </a:bodyPr>
          <a:lstStyle/>
          <a:p>
            <a:pPr marL="228600" lvl="0" indent="-228600">
              <a:lnSpc>
                <a:spcPct val="90000"/>
              </a:lnSpc>
              <a:spcBef>
                <a:spcPts val="1000"/>
              </a:spcBef>
            </a:pPr>
            <a:r>
              <a:rPr lang="en-US" sz="2000" b="1" dirty="0" smtClean="0"/>
              <a:t>calcified </a:t>
            </a:r>
            <a:r>
              <a:rPr lang="en-US" sz="2000" b="1" dirty="0"/>
              <a:t>tissue harder than bone, consisting </a:t>
            </a:r>
            <a:r>
              <a:rPr lang="en-US" sz="2000" b="1" dirty="0" smtClean="0"/>
              <a:t>of 70</a:t>
            </a:r>
            <a:r>
              <a:rPr lang="en-US" sz="2000" b="1" dirty="0"/>
              <a:t>% </a:t>
            </a:r>
            <a:r>
              <a:rPr lang="en-US" sz="2000" b="1" dirty="0" smtClean="0">
                <a:solidFill>
                  <a:srgbClr val="FF0000"/>
                </a:solidFill>
              </a:rPr>
              <a:t>hydroxyapatite</a:t>
            </a:r>
          </a:p>
          <a:p>
            <a:pPr marL="228600" lvl="0" indent="-228600">
              <a:lnSpc>
                <a:spcPct val="90000"/>
              </a:lnSpc>
              <a:spcBef>
                <a:spcPts val="1000"/>
              </a:spcBef>
            </a:pPr>
            <a:r>
              <a:rPr lang="en-US" sz="2000" b="1" dirty="0" smtClean="0"/>
              <a:t>The </a:t>
            </a:r>
            <a:r>
              <a:rPr lang="en-US" sz="2000" b="1" dirty="0"/>
              <a:t>organic matrix contains </a:t>
            </a:r>
            <a:r>
              <a:rPr lang="en-US" sz="2000" b="1" dirty="0">
                <a:solidFill>
                  <a:srgbClr val="FF0000"/>
                </a:solidFill>
              </a:rPr>
              <a:t>type I collagen and proteoglycans </a:t>
            </a:r>
            <a:r>
              <a:rPr lang="en-US" sz="2000" b="1" dirty="0"/>
              <a:t>secreted from the apical ends of </a:t>
            </a:r>
            <a:r>
              <a:rPr lang="en-US" sz="2000" b="1" dirty="0" smtClean="0">
                <a:solidFill>
                  <a:srgbClr val="FF0000"/>
                </a:solidFill>
              </a:rPr>
              <a:t>odontoblasts.</a:t>
            </a:r>
            <a:endParaRPr lang="en-US" sz="2000" b="1" dirty="0">
              <a:solidFill>
                <a:srgbClr val="FF0000"/>
              </a:solidFill>
            </a:endParaRPr>
          </a:p>
          <a:p>
            <a:pPr marL="228600" lvl="0" indent="-228600">
              <a:lnSpc>
                <a:spcPct val="90000"/>
              </a:lnSpc>
              <a:spcBef>
                <a:spcPts val="1000"/>
              </a:spcBef>
            </a:pPr>
            <a:r>
              <a:rPr lang="en-US" sz="2000" b="1" dirty="0" smtClean="0">
                <a:solidFill>
                  <a:srgbClr val="FF0000"/>
                </a:solidFill>
              </a:rPr>
              <a:t>Odontoblasts :</a:t>
            </a:r>
          </a:p>
          <a:p>
            <a:pPr lvl="0">
              <a:lnSpc>
                <a:spcPct val="90000"/>
              </a:lnSpc>
              <a:spcBef>
                <a:spcPts val="1000"/>
              </a:spcBef>
              <a:buFont typeface="Wingdings" panose="05000000000000000000" pitchFamily="2" charset="2"/>
              <a:buChar char="Ø"/>
            </a:pPr>
            <a:r>
              <a:rPr lang="en-US" sz="1800" b="1" dirty="0" smtClean="0"/>
              <a:t>Tall </a:t>
            </a:r>
            <a:r>
              <a:rPr lang="en-US" sz="1800" b="1" dirty="0"/>
              <a:t>polarized cells derived from the </a:t>
            </a:r>
            <a:r>
              <a:rPr lang="en-US" sz="1800" b="1" dirty="0">
                <a:solidFill>
                  <a:srgbClr val="FF0000"/>
                </a:solidFill>
              </a:rPr>
              <a:t>cranial </a:t>
            </a:r>
            <a:r>
              <a:rPr lang="en-US" sz="1800" b="1" dirty="0" smtClean="0">
                <a:solidFill>
                  <a:srgbClr val="FF0000"/>
                </a:solidFill>
              </a:rPr>
              <a:t>neural crest </a:t>
            </a:r>
            <a:r>
              <a:rPr lang="en-US" sz="1800" b="1" dirty="0"/>
              <a:t>that line the </a:t>
            </a:r>
            <a:r>
              <a:rPr lang="en-US" sz="1800" b="1" dirty="0">
                <a:solidFill>
                  <a:srgbClr val="FF0000"/>
                </a:solidFill>
              </a:rPr>
              <a:t>tooth’s pulp </a:t>
            </a:r>
            <a:r>
              <a:rPr lang="en-US" sz="1800" b="1" dirty="0" smtClean="0">
                <a:solidFill>
                  <a:srgbClr val="FF0000"/>
                </a:solidFill>
              </a:rPr>
              <a:t>cavity</a:t>
            </a:r>
          </a:p>
          <a:p>
            <a:pPr lvl="0">
              <a:lnSpc>
                <a:spcPct val="90000"/>
              </a:lnSpc>
              <a:spcBef>
                <a:spcPts val="1000"/>
              </a:spcBef>
              <a:buFont typeface="Wingdings" panose="05000000000000000000" pitchFamily="2" charset="2"/>
              <a:buChar char="Ø"/>
            </a:pPr>
            <a:r>
              <a:rPr lang="en-US" sz="1800" b="1" dirty="0"/>
              <a:t>odontoblasts and most tissues of the pulp cavity develop from</a:t>
            </a:r>
            <a:r>
              <a:rPr lang="en-US" sz="1800" b="1" dirty="0">
                <a:solidFill>
                  <a:srgbClr val="FF0000"/>
                </a:solidFill>
              </a:rPr>
              <a:t> neural crest cells </a:t>
            </a:r>
            <a:r>
              <a:rPr lang="en-US" sz="1800" b="1" dirty="0" smtClean="0">
                <a:solidFill>
                  <a:srgbClr val="FF0000"/>
                </a:solidFill>
              </a:rPr>
              <a:t>and mesoderm</a:t>
            </a:r>
            <a:r>
              <a:rPr lang="en-US" sz="1800" b="1" dirty="0">
                <a:solidFill>
                  <a:srgbClr val="FF0000"/>
                </a:solidFill>
              </a:rPr>
              <a:t>.</a:t>
            </a:r>
            <a:endParaRPr lang="en-US" sz="1800" b="1" dirty="0" smtClean="0">
              <a:solidFill>
                <a:srgbClr val="FF0000"/>
              </a:solidFill>
            </a:endParaRPr>
          </a:p>
          <a:p>
            <a:pPr lvl="0">
              <a:lnSpc>
                <a:spcPct val="90000"/>
              </a:lnSpc>
              <a:spcBef>
                <a:spcPts val="1000"/>
              </a:spcBef>
              <a:buFont typeface="Wingdings" panose="05000000000000000000" pitchFamily="2" charset="2"/>
              <a:buChar char="Ø"/>
            </a:pPr>
            <a:r>
              <a:rPr lang="en-US" sz="1800" b="1" dirty="0"/>
              <a:t>Secret </a:t>
            </a:r>
            <a:r>
              <a:rPr lang="en-US" sz="1800" b="1" dirty="0" smtClean="0">
                <a:solidFill>
                  <a:srgbClr val="FF0000"/>
                </a:solidFill>
              </a:rPr>
              <a:t>predentin</a:t>
            </a:r>
            <a:r>
              <a:rPr lang="en-US" sz="1800" b="1" dirty="0" smtClean="0"/>
              <a:t> matrix</a:t>
            </a:r>
          </a:p>
          <a:p>
            <a:pPr lvl="0">
              <a:lnSpc>
                <a:spcPct val="90000"/>
              </a:lnSpc>
              <a:spcBef>
                <a:spcPts val="1000"/>
              </a:spcBef>
              <a:buFont typeface="Wingdings" panose="05000000000000000000" pitchFamily="2" charset="2"/>
              <a:buChar char="Ø"/>
            </a:pPr>
            <a:r>
              <a:rPr lang="en-US" sz="1800" b="1" dirty="0"/>
              <a:t>Long apical </a:t>
            </a:r>
            <a:r>
              <a:rPr lang="en-US" sz="1800" b="1" dirty="0">
                <a:solidFill>
                  <a:srgbClr val="FF0000"/>
                </a:solidFill>
              </a:rPr>
              <a:t>odontoblast processes </a:t>
            </a:r>
            <a:r>
              <a:rPr lang="en-US" sz="1800" b="1" dirty="0"/>
              <a:t>extend from </a:t>
            </a:r>
            <a:r>
              <a:rPr lang="en-US" sz="1800" b="1" dirty="0" smtClean="0"/>
              <a:t>the odontoblasts </a:t>
            </a:r>
            <a:r>
              <a:rPr lang="en-US" sz="1800" b="1" dirty="0"/>
              <a:t>within </a:t>
            </a:r>
            <a:r>
              <a:rPr lang="en-US" sz="1800" b="1" dirty="0">
                <a:solidFill>
                  <a:srgbClr val="FF0000"/>
                </a:solidFill>
              </a:rPr>
              <a:t>dentinal </a:t>
            </a:r>
            <a:r>
              <a:rPr lang="en-US" sz="1800" b="1" dirty="0" smtClean="0">
                <a:solidFill>
                  <a:srgbClr val="FF0000"/>
                </a:solidFill>
              </a:rPr>
              <a:t>tubules</a:t>
            </a:r>
          </a:p>
          <a:p>
            <a:pPr lvl="0">
              <a:lnSpc>
                <a:spcPct val="90000"/>
              </a:lnSpc>
              <a:spcBef>
                <a:spcPts val="1000"/>
              </a:spcBef>
              <a:buFont typeface="Wingdings" panose="05000000000000000000" pitchFamily="2" charset="2"/>
              <a:buChar char="Ø"/>
            </a:pPr>
            <a:r>
              <a:rPr lang="en-US" sz="1800" b="1" dirty="0">
                <a:solidFill>
                  <a:srgbClr val="FF0000"/>
                </a:solidFill>
              </a:rPr>
              <a:t>odontoblast processes </a:t>
            </a:r>
            <a:r>
              <a:rPr lang="en-US" sz="1800" b="1" dirty="0"/>
              <a:t>penetrate the full thickness of the </a:t>
            </a:r>
            <a:r>
              <a:rPr lang="en-US" sz="1800" b="1" dirty="0" smtClean="0"/>
              <a:t>dentin</a:t>
            </a:r>
          </a:p>
          <a:p>
            <a:pPr lvl="0">
              <a:lnSpc>
                <a:spcPct val="90000"/>
              </a:lnSpc>
              <a:spcBef>
                <a:spcPts val="1000"/>
              </a:spcBef>
              <a:buFont typeface="Wingdings" panose="05000000000000000000" pitchFamily="2" charset="2"/>
              <a:buChar char="Ø"/>
            </a:pPr>
            <a:r>
              <a:rPr lang="en-US" sz="1800" b="1" dirty="0" smtClean="0">
                <a:solidFill>
                  <a:srgbClr val="FF0000"/>
                </a:solidFill>
              </a:rPr>
              <a:t>The </a:t>
            </a:r>
            <a:r>
              <a:rPr lang="en-US" sz="1800" b="1" dirty="0">
                <a:solidFill>
                  <a:srgbClr val="FF0000"/>
                </a:solidFill>
              </a:rPr>
              <a:t>odontoblast processes </a:t>
            </a:r>
            <a:r>
              <a:rPr lang="en-US" sz="1800" b="1" dirty="0" smtClean="0"/>
              <a:t>are important </a:t>
            </a:r>
            <a:r>
              <a:rPr lang="en-US" sz="1800" b="1" dirty="0"/>
              <a:t>for the maintenance of dentin </a:t>
            </a:r>
            <a:r>
              <a:rPr lang="en-US" sz="1800" b="1" dirty="0" smtClean="0"/>
              <a:t>matrix</a:t>
            </a:r>
          </a:p>
          <a:p>
            <a:pPr marL="0" lvl="0" indent="0">
              <a:lnSpc>
                <a:spcPct val="90000"/>
              </a:lnSpc>
              <a:spcBef>
                <a:spcPts val="1000"/>
              </a:spcBef>
              <a:buNone/>
            </a:pPr>
            <a:endParaRPr lang="en-US" sz="2000" b="1" dirty="0" smtClean="0"/>
          </a:p>
          <a:p>
            <a:pPr lvl="0">
              <a:lnSpc>
                <a:spcPct val="90000"/>
              </a:lnSpc>
              <a:spcBef>
                <a:spcPts val="1000"/>
              </a:spcBef>
              <a:buFont typeface="Wingdings" panose="05000000000000000000" pitchFamily="2" charset="2"/>
              <a:buChar char="Ø"/>
            </a:pPr>
            <a:r>
              <a:rPr lang="en-US" sz="1800" b="1" dirty="0" smtClean="0">
                <a:solidFill>
                  <a:srgbClr val="FF0000"/>
                </a:solidFill>
              </a:rPr>
              <a:t>Odontoblasts </a:t>
            </a:r>
            <a:r>
              <a:rPr lang="en-US" sz="1800" b="1" dirty="0" smtClean="0"/>
              <a:t>continue </a:t>
            </a:r>
            <a:r>
              <a:rPr lang="en-US" sz="1800" b="1" dirty="0"/>
              <a:t>predentin production into adult life, gradually reducing the size of the pulp cavity, and are stimulated to repair dentin if the tooth is damaged.</a:t>
            </a:r>
            <a:endParaRPr lang="en-US" sz="1800" b="1" dirty="0" smtClean="0"/>
          </a:p>
          <a:p>
            <a:pPr marL="0" lvl="0" indent="0">
              <a:lnSpc>
                <a:spcPct val="90000"/>
              </a:lnSpc>
              <a:spcBef>
                <a:spcPts val="1000"/>
              </a:spcBef>
              <a:buNone/>
            </a:pPr>
            <a:endParaRPr lang="en-US" sz="2800" dirty="0">
              <a:solidFill>
                <a:prstClr val="black"/>
              </a:solidFill>
            </a:endParaRPr>
          </a:p>
          <a:p>
            <a:pPr marL="0" indent="0">
              <a:buNone/>
            </a:pPr>
            <a:endParaRPr lang="en-US" dirty="0"/>
          </a:p>
        </p:txBody>
      </p:sp>
      <p:sp>
        <p:nvSpPr>
          <p:cNvPr id="4" name="Title 1"/>
          <p:cNvSpPr txBox="1">
            <a:spLocks/>
          </p:cNvSpPr>
          <p:nvPr/>
        </p:nvSpPr>
        <p:spPr>
          <a:xfrm>
            <a:off x="0" y="0"/>
            <a:ext cx="9144000" cy="1401763"/>
          </a:xfrm>
          <a:prstGeom prst="rect">
            <a:avLst/>
          </a:prstGeom>
          <a:solidFill>
            <a:srgbClr val="5B9BD5"/>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ctr">
              <a:defRPr/>
            </a:pPr>
            <a:r>
              <a:rPr lang="en-US" b="1" dirty="0">
                <a:solidFill>
                  <a:sysClr val="windowText" lastClr="000000"/>
                </a:solidFill>
                <a:latin typeface="Calibri Light"/>
              </a:rPr>
              <a:t>Dentin</a:t>
            </a:r>
            <a:endParaRPr kumimoji="0" lang="en-US" sz="4400" b="0" i="0" u="none" strike="noStrike" kern="1200" cap="none" spc="0" normalizeH="0" baseline="0" noProof="0" dirty="0">
              <a:ln>
                <a:noFill/>
              </a:ln>
              <a:solidFill>
                <a:sysClr val="windowText" lastClr="000000"/>
              </a:solidFill>
              <a:effectLst/>
              <a:uLnTx/>
              <a:uFillTx/>
              <a:latin typeface="Calibri Light"/>
              <a:ea typeface="+mj-ea"/>
              <a:cs typeface="+mj-cs"/>
            </a:endParaRPr>
          </a:p>
        </p:txBody>
      </p:sp>
    </p:spTree>
    <p:extLst>
      <p:ext uri="{BB962C8B-B14F-4D97-AF65-F5344CB8AC3E}">
        <p14:creationId xmlns:p14="http://schemas.microsoft.com/office/powerpoint/2010/main" val="195468522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76200"/>
            <a:ext cx="9144000" cy="6781800"/>
          </a:xfrm>
        </p:spPr>
        <p:txBody>
          <a:bodyPr>
            <a:normAutofit/>
          </a:bodyPr>
          <a:lstStyle/>
          <a:p>
            <a:pPr marL="0" indent="0">
              <a:buNone/>
            </a:pPr>
            <a:r>
              <a:rPr lang="en-US" sz="1800" b="1" dirty="0">
                <a:solidFill>
                  <a:srgbClr val="FF0000"/>
                </a:solidFill>
              </a:rPr>
              <a:t>Teeth</a:t>
            </a:r>
            <a:r>
              <a:rPr lang="en-US" sz="1800" dirty="0"/>
              <a:t> are sensitive to stimuli such as cold, heat, and acidic </a:t>
            </a:r>
            <a:r>
              <a:rPr lang="en-US" sz="1800" dirty="0" smtClean="0"/>
              <a:t>pH, all </a:t>
            </a:r>
            <a:r>
              <a:rPr lang="en-US" sz="1800" dirty="0"/>
              <a:t>of which can be perceived as pain. Pulp is highly </a:t>
            </a:r>
            <a:r>
              <a:rPr lang="en-US" sz="1800" dirty="0" smtClean="0"/>
              <a:t>innervated, and </a:t>
            </a:r>
            <a:r>
              <a:rPr lang="en-US" sz="1800" dirty="0"/>
              <a:t>unmyelinated nerve </a:t>
            </a:r>
            <a:r>
              <a:rPr lang="en-US" sz="1800" dirty="0" smtClean="0"/>
              <a:t>fibers </a:t>
            </a:r>
            <a:r>
              <a:rPr lang="en-US" sz="1800" dirty="0"/>
              <a:t>extend into the dental tubules </a:t>
            </a:r>
            <a:r>
              <a:rPr lang="en-US" sz="1800" dirty="0" smtClean="0"/>
              <a:t>along with </a:t>
            </a:r>
            <a:r>
              <a:rPr lang="en-US" sz="1800" dirty="0"/>
              <a:t>odontoblast processes near the pulp </a:t>
            </a:r>
            <a:r>
              <a:rPr lang="en-US" sz="1800" dirty="0" smtClean="0"/>
              <a:t>cavity .</a:t>
            </a:r>
            <a:endParaRPr lang="en-US" sz="1800" dirty="0"/>
          </a:p>
          <a:p>
            <a:pPr marL="0" indent="0">
              <a:buNone/>
            </a:pPr>
            <a:r>
              <a:rPr lang="en-US" sz="1800" dirty="0"/>
              <a:t>Such stimuli can aﬀect ﬂuid inside the dentinal tubules, stimulating these nerve </a:t>
            </a:r>
            <a:r>
              <a:rPr lang="en-US" sz="1800" dirty="0" smtClean="0"/>
              <a:t>fibers </a:t>
            </a:r>
            <a:r>
              <a:rPr lang="en-US" sz="1800" dirty="0"/>
              <a:t>and producing tooth </a:t>
            </a:r>
            <a:r>
              <a:rPr lang="en-US" sz="1800" dirty="0" smtClean="0"/>
              <a:t>sensitivity.</a:t>
            </a:r>
            <a:endParaRPr lang="en-US" sz="18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86325" y="1295400"/>
            <a:ext cx="4257675" cy="548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0750" y="1752600"/>
            <a:ext cx="2695575" cy="2000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81225" y="3752850"/>
            <a:ext cx="2705100" cy="3028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25" y="3552825"/>
            <a:ext cx="2181225" cy="3228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689483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
          </a:xfrm>
        </p:spPr>
        <p:txBody>
          <a:bodyPr>
            <a:normAutofit fontScale="90000"/>
          </a:bodyPr>
          <a:lstStyle/>
          <a:p>
            <a:endParaRPr lang="en-US" dirty="0"/>
          </a:p>
        </p:txBody>
      </p:sp>
      <p:sp>
        <p:nvSpPr>
          <p:cNvPr id="3" name="Content Placeholder 2"/>
          <p:cNvSpPr>
            <a:spLocks noGrp="1"/>
          </p:cNvSpPr>
          <p:nvPr>
            <p:ph idx="1"/>
          </p:nvPr>
        </p:nvSpPr>
        <p:spPr>
          <a:xfrm>
            <a:off x="0" y="685800"/>
            <a:ext cx="9144000" cy="6172200"/>
          </a:xfrm>
        </p:spPr>
        <p:txBody>
          <a:bodyPr>
            <a:normAutofit lnSpcReduction="10000"/>
          </a:bodyPr>
          <a:lstStyle/>
          <a:p>
            <a:pPr marL="0" lvl="0" indent="0">
              <a:lnSpc>
                <a:spcPct val="90000"/>
              </a:lnSpc>
              <a:spcBef>
                <a:spcPts val="1000"/>
              </a:spcBef>
              <a:buNone/>
            </a:pPr>
            <a:endParaRPr lang="en-US" sz="1800" b="1" dirty="0" smtClean="0">
              <a:solidFill>
                <a:srgbClr val="00B0F0"/>
              </a:solidFill>
            </a:endParaRPr>
          </a:p>
          <a:p>
            <a:pPr marL="0" lvl="0" indent="0">
              <a:lnSpc>
                <a:spcPct val="90000"/>
              </a:lnSpc>
              <a:spcBef>
                <a:spcPts val="1000"/>
              </a:spcBef>
              <a:buNone/>
            </a:pPr>
            <a:endParaRPr lang="en-US" sz="1800" b="1" dirty="0">
              <a:solidFill>
                <a:srgbClr val="00B0F0"/>
              </a:solidFill>
            </a:endParaRPr>
          </a:p>
          <a:p>
            <a:pPr marL="0" lvl="0" indent="0">
              <a:lnSpc>
                <a:spcPct val="90000"/>
              </a:lnSpc>
              <a:spcBef>
                <a:spcPts val="1000"/>
              </a:spcBef>
              <a:buNone/>
            </a:pPr>
            <a:r>
              <a:rPr lang="en-US" sz="1800" b="1" dirty="0" smtClean="0"/>
              <a:t>is </a:t>
            </a:r>
            <a:r>
              <a:rPr lang="en-US" sz="1800" b="1" dirty="0"/>
              <a:t>the hardest component of the human body, consisting of 96% </a:t>
            </a:r>
            <a:r>
              <a:rPr lang="en-US" sz="1800" b="1" dirty="0">
                <a:solidFill>
                  <a:srgbClr val="FF0000"/>
                </a:solidFill>
              </a:rPr>
              <a:t>calcium hydroxyapatite </a:t>
            </a:r>
            <a:r>
              <a:rPr lang="en-US" sz="1800" b="1" dirty="0"/>
              <a:t>and only 2%-3% </a:t>
            </a:r>
            <a:r>
              <a:rPr lang="en-US" sz="1800" b="1" dirty="0" smtClean="0">
                <a:solidFill>
                  <a:srgbClr val="FF0000"/>
                </a:solidFill>
              </a:rPr>
              <a:t>organic material </a:t>
            </a:r>
            <a:r>
              <a:rPr lang="en-US" sz="1800" b="1" dirty="0"/>
              <a:t>including very few </a:t>
            </a:r>
            <a:r>
              <a:rPr lang="en-US" sz="1800" b="1" dirty="0">
                <a:solidFill>
                  <a:srgbClr val="FF0000"/>
                </a:solidFill>
              </a:rPr>
              <a:t>proteins</a:t>
            </a:r>
            <a:r>
              <a:rPr lang="en-US" sz="1800" b="1" dirty="0">
                <a:solidFill>
                  <a:srgbClr val="00B0F0"/>
                </a:solidFill>
              </a:rPr>
              <a:t> </a:t>
            </a:r>
            <a:r>
              <a:rPr lang="en-US" sz="1800" b="1" dirty="0"/>
              <a:t>and no </a:t>
            </a:r>
            <a:r>
              <a:rPr lang="en-US" sz="1800" b="1" dirty="0" smtClean="0">
                <a:solidFill>
                  <a:srgbClr val="FF0000"/>
                </a:solidFill>
              </a:rPr>
              <a:t>collagen</a:t>
            </a:r>
            <a:r>
              <a:rPr lang="en-US" sz="1800" b="1" dirty="0" smtClean="0">
                <a:solidFill>
                  <a:srgbClr val="00B0F0"/>
                </a:solidFill>
              </a:rPr>
              <a:t>.</a:t>
            </a:r>
          </a:p>
          <a:p>
            <a:pPr marL="0" lvl="0" indent="0">
              <a:lnSpc>
                <a:spcPct val="90000"/>
              </a:lnSpc>
              <a:spcBef>
                <a:spcPts val="1000"/>
              </a:spcBef>
              <a:buNone/>
            </a:pPr>
            <a:endParaRPr lang="en-US" sz="1800" b="1" dirty="0" smtClean="0">
              <a:solidFill>
                <a:srgbClr val="00B0F0"/>
              </a:solidFill>
            </a:endParaRPr>
          </a:p>
          <a:p>
            <a:pPr marL="0" lvl="0" indent="0">
              <a:lnSpc>
                <a:spcPct val="90000"/>
              </a:lnSpc>
              <a:spcBef>
                <a:spcPts val="1000"/>
              </a:spcBef>
              <a:buNone/>
            </a:pPr>
            <a:endParaRPr lang="en-US" sz="1800" b="1" dirty="0" smtClean="0">
              <a:solidFill>
                <a:srgbClr val="00B0F0"/>
              </a:solidFill>
            </a:endParaRPr>
          </a:p>
          <a:p>
            <a:pPr marL="0" lvl="0" indent="0">
              <a:lnSpc>
                <a:spcPct val="90000"/>
              </a:lnSpc>
              <a:spcBef>
                <a:spcPts val="1000"/>
              </a:spcBef>
              <a:buNone/>
            </a:pPr>
            <a:r>
              <a:rPr lang="en-US" sz="1800" b="1" dirty="0" smtClean="0">
                <a:solidFill>
                  <a:srgbClr val="00B0F0"/>
                </a:solidFill>
              </a:rPr>
              <a:t>Other ions</a:t>
            </a:r>
            <a:r>
              <a:rPr lang="en-US" sz="1800" b="1" dirty="0">
                <a:solidFill>
                  <a:srgbClr val="00B0F0"/>
                </a:solidFill>
              </a:rPr>
              <a:t>, such as </a:t>
            </a:r>
            <a:r>
              <a:rPr lang="en-US" sz="1800" b="1" dirty="0">
                <a:solidFill>
                  <a:srgbClr val="FF0000"/>
                </a:solidFill>
              </a:rPr>
              <a:t>ﬂuoride</a:t>
            </a:r>
            <a:r>
              <a:rPr lang="en-US" sz="1800" b="1" dirty="0">
                <a:solidFill>
                  <a:srgbClr val="00B0F0"/>
                </a:solidFill>
              </a:rPr>
              <a:t>, can be incorporated or adsorbed </a:t>
            </a:r>
            <a:r>
              <a:rPr lang="en-US" sz="1800" b="1" dirty="0" smtClean="0">
                <a:solidFill>
                  <a:srgbClr val="00B0F0"/>
                </a:solidFill>
              </a:rPr>
              <a:t>by the </a:t>
            </a:r>
            <a:r>
              <a:rPr lang="en-US" sz="1800" b="1" dirty="0">
                <a:solidFill>
                  <a:srgbClr val="FF0000"/>
                </a:solidFill>
              </a:rPr>
              <a:t>hydroxyapatite crystals</a:t>
            </a:r>
            <a:r>
              <a:rPr lang="en-US" sz="1800" b="1" dirty="0">
                <a:solidFill>
                  <a:srgbClr val="00B0F0"/>
                </a:solidFill>
              </a:rPr>
              <a:t>; </a:t>
            </a:r>
            <a:r>
              <a:rPr lang="en-US" sz="1800" b="1" dirty="0" smtClean="0">
                <a:solidFill>
                  <a:srgbClr val="00B0F0"/>
                </a:solidFill>
              </a:rPr>
              <a:t>enamel </a:t>
            </a:r>
            <a:r>
              <a:rPr lang="en-US" sz="1800" b="1" dirty="0">
                <a:solidFill>
                  <a:srgbClr val="00B0F0"/>
                </a:solidFill>
              </a:rPr>
              <a:t>containing ﬂuorapatite </a:t>
            </a:r>
            <a:r>
              <a:rPr lang="en-US" sz="1800" b="1" dirty="0" smtClean="0">
                <a:solidFill>
                  <a:srgbClr val="00B0F0"/>
                </a:solidFill>
              </a:rPr>
              <a:t>is more </a:t>
            </a:r>
            <a:r>
              <a:rPr lang="en-US" sz="1800" b="1" dirty="0">
                <a:solidFill>
                  <a:srgbClr val="00B0F0"/>
                </a:solidFill>
              </a:rPr>
              <a:t>resistant to acidic dissolution caused </a:t>
            </a:r>
            <a:r>
              <a:rPr lang="en-US" sz="1800" b="1" dirty="0" smtClean="0">
                <a:solidFill>
                  <a:srgbClr val="00B0F0"/>
                </a:solidFill>
              </a:rPr>
              <a:t>by microorganisms, hence </a:t>
            </a:r>
            <a:r>
              <a:rPr lang="en-US" sz="1800" b="1" dirty="0">
                <a:solidFill>
                  <a:srgbClr val="00B0F0"/>
                </a:solidFill>
              </a:rPr>
              <a:t>the </a:t>
            </a:r>
            <a:r>
              <a:rPr lang="en-US" sz="1800" b="1" dirty="0" smtClean="0">
                <a:solidFill>
                  <a:srgbClr val="00B0F0"/>
                </a:solidFill>
              </a:rPr>
              <a:t>addition </a:t>
            </a:r>
            <a:r>
              <a:rPr lang="en-US" sz="1800" b="1" dirty="0">
                <a:solidFill>
                  <a:srgbClr val="00B0F0"/>
                </a:solidFill>
              </a:rPr>
              <a:t>of ﬂuoride to toothpaste and water supplies</a:t>
            </a:r>
            <a:r>
              <a:rPr lang="en-US" sz="1800" b="1" dirty="0" smtClean="0">
                <a:solidFill>
                  <a:srgbClr val="00B0F0"/>
                </a:solidFill>
              </a:rPr>
              <a:t>.</a:t>
            </a:r>
          </a:p>
          <a:p>
            <a:pPr marL="0" lvl="0" indent="0">
              <a:lnSpc>
                <a:spcPct val="90000"/>
              </a:lnSpc>
              <a:spcBef>
                <a:spcPts val="1000"/>
              </a:spcBef>
              <a:buNone/>
            </a:pPr>
            <a:endParaRPr lang="en-US" sz="1800" b="1" dirty="0" smtClean="0">
              <a:solidFill>
                <a:srgbClr val="00B0F0"/>
              </a:solidFill>
            </a:endParaRPr>
          </a:p>
          <a:p>
            <a:pPr marL="0" lvl="0" indent="0">
              <a:lnSpc>
                <a:spcPct val="90000"/>
              </a:lnSpc>
              <a:spcBef>
                <a:spcPts val="1000"/>
              </a:spcBef>
              <a:buNone/>
            </a:pPr>
            <a:r>
              <a:rPr lang="en-US" sz="1800" b="1" dirty="0">
                <a:solidFill>
                  <a:srgbClr val="FF0000"/>
                </a:solidFill>
              </a:rPr>
              <a:t>Enamel</a:t>
            </a:r>
            <a:r>
              <a:rPr lang="en-US" sz="1800" b="1" dirty="0">
                <a:solidFill>
                  <a:srgbClr val="00B0F0"/>
                </a:solidFill>
              </a:rPr>
              <a:t> consists of uniform, interlocking columns </a:t>
            </a:r>
            <a:r>
              <a:rPr lang="en-US" sz="1800" b="1" dirty="0" smtClean="0">
                <a:solidFill>
                  <a:srgbClr val="00B0F0"/>
                </a:solidFill>
              </a:rPr>
              <a:t>called </a:t>
            </a:r>
            <a:r>
              <a:rPr lang="en-US" sz="1800" b="1" dirty="0" smtClean="0">
                <a:solidFill>
                  <a:srgbClr val="FF0000"/>
                </a:solidFill>
              </a:rPr>
              <a:t>enamel </a:t>
            </a:r>
            <a:r>
              <a:rPr lang="en-US" sz="1800" b="1" dirty="0">
                <a:solidFill>
                  <a:srgbClr val="FF0000"/>
                </a:solidFill>
              </a:rPr>
              <a:t>rods </a:t>
            </a:r>
            <a:r>
              <a:rPr lang="en-US" sz="1800" b="1" dirty="0">
                <a:solidFill>
                  <a:srgbClr val="00B0F0"/>
                </a:solidFill>
              </a:rPr>
              <a:t>(or </a:t>
            </a:r>
            <a:r>
              <a:rPr lang="en-US" sz="1800" b="1" dirty="0">
                <a:solidFill>
                  <a:srgbClr val="FF0000"/>
                </a:solidFill>
              </a:rPr>
              <a:t>prisms</a:t>
            </a:r>
            <a:r>
              <a:rPr lang="en-US" sz="1800" b="1" dirty="0" smtClean="0">
                <a:solidFill>
                  <a:srgbClr val="00B0F0"/>
                </a:solidFill>
              </a:rPr>
              <a:t>)</a:t>
            </a:r>
          </a:p>
          <a:p>
            <a:pPr marL="0" lvl="0" indent="0">
              <a:lnSpc>
                <a:spcPct val="90000"/>
              </a:lnSpc>
              <a:spcBef>
                <a:spcPts val="1000"/>
              </a:spcBef>
              <a:buNone/>
            </a:pPr>
            <a:endParaRPr lang="en-US" sz="1800" b="1" dirty="0">
              <a:solidFill>
                <a:srgbClr val="00B0F0"/>
              </a:solidFill>
            </a:endParaRPr>
          </a:p>
          <a:p>
            <a:pPr marL="0" lvl="0" indent="0">
              <a:lnSpc>
                <a:spcPct val="90000"/>
              </a:lnSpc>
              <a:spcBef>
                <a:spcPts val="1000"/>
              </a:spcBef>
              <a:buNone/>
            </a:pPr>
            <a:r>
              <a:rPr lang="en-US" sz="1800" b="1" dirty="0">
                <a:solidFill>
                  <a:srgbClr val="00B0F0"/>
                </a:solidFill>
              </a:rPr>
              <a:t>The </a:t>
            </a:r>
            <a:r>
              <a:rPr lang="en-US" sz="1800" b="1" dirty="0">
                <a:solidFill>
                  <a:srgbClr val="FF0000"/>
                </a:solidFill>
              </a:rPr>
              <a:t>enamel rods </a:t>
            </a:r>
            <a:r>
              <a:rPr lang="en-US" sz="1800" b="1" dirty="0" smtClean="0">
                <a:solidFill>
                  <a:srgbClr val="FF0000"/>
                </a:solidFill>
              </a:rPr>
              <a:t>:</a:t>
            </a:r>
          </a:p>
          <a:p>
            <a:pPr lvl="0">
              <a:lnSpc>
                <a:spcPct val="90000"/>
              </a:lnSpc>
              <a:spcBef>
                <a:spcPts val="1000"/>
              </a:spcBef>
              <a:buFont typeface="Wingdings" panose="05000000000000000000" pitchFamily="2" charset="2"/>
              <a:buChar char="Ø"/>
            </a:pPr>
            <a:r>
              <a:rPr lang="en-US" sz="1800" b="1" dirty="0" smtClean="0"/>
              <a:t>Each </a:t>
            </a:r>
            <a:r>
              <a:rPr lang="en-US" sz="1800" b="1" dirty="0"/>
              <a:t>about 5 μm in diameter </a:t>
            </a:r>
            <a:r>
              <a:rPr lang="en-US" sz="1800" b="1" dirty="0" smtClean="0"/>
              <a:t>and surrounded </a:t>
            </a:r>
            <a:r>
              <a:rPr lang="en-US" sz="1800" b="1" dirty="0"/>
              <a:t>by a thinner layer of other enamel</a:t>
            </a:r>
          </a:p>
          <a:p>
            <a:pPr lvl="0">
              <a:lnSpc>
                <a:spcPct val="90000"/>
              </a:lnSpc>
              <a:spcBef>
                <a:spcPts val="1000"/>
              </a:spcBef>
              <a:buFont typeface="Wingdings" panose="05000000000000000000" pitchFamily="2" charset="2"/>
              <a:buChar char="Ø"/>
            </a:pPr>
            <a:r>
              <a:rPr lang="en-US" sz="1800" b="1" dirty="0" smtClean="0"/>
              <a:t>Extends </a:t>
            </a:r>
            <a:r>
              <a:rPr lang="en-US" sz="1800" b="1" dirty="0"/>
              <a:t>through the entire thickness of the enamel </a:t>
            </a:r>
            <a:r>
              <a:rPr lang="en-US" sz="1800" b="1" dirty="0" smtClean="0"/>
              <a:t>layer</a:t>
            </a:r>
          </a:p>
          <a:p>
            <a:pPr lvl="0">
              <a:lnSpc>
                <a:spcPct val="90000"/>
              </a:lnSpc>
              <a:spcBef>
                <a:spcPts val="1000"/>
              </a:spcBef>
              <a:buFont typeface="Wingdings" panose="05000000000000000000" pitchFamily="2" charset="2"/>
              <a:buChar char="Ø"/>
            </a:pPr>
            <a:r>
              <a:rPr lang="en-US" sz="1800" b="1" dirty="0"/>
              <a:t>Arranged in  </a:t>
            </a:r>
            <a:r>
              <a:rPr lang="en-US" sz="1800" b="1" dirty="0" smtClean="0">
                <a:solidFill>
                  <a:srgbClr val="FF0000"/>
                </a:solidFill>
              </a:rPr>
              <a:t>interlocked manner </a:t>
            </a:r>
            <a:r>
              <a:rPr lang="en-US" sz="1800" b="1" dirty="0"/>
              <a:t>, this is crucial for enamel’s hardness and </a:t>
            </a:r>
            <a:r>
              <a:rPr lang="en-US" sz="1800" b="1" dirty="0" smtClean="0"/>
              <a:t>resistance to </a:t>
            </a:r>
            <a:r>
              <a:rPr lang="en-US" sz="1800" b="1" dirty="0"/>
              <a:t>great pressures during mastication </a:t>
            </a:r>
            <a:endParaRPr lang="en-US" sz="1800" b="1" dirty="0" smtClean="0"/>
          </a:p>
          <a:p>
            <a:pPr lvl="0">
              <a:lnSpc>
                <a:spcPct val="90000"/>
              </a:lnSpc>
              <a:spcBef>
                <a:spcPts val="1000"/>
              </a:spcBef>
              <a:buFont typeface="Wingdings" panose="05000000000000000000" pitchFamily="2" charset="2"/>
              <a:buChar char="Ø"/>
            </a:pPr>
            <a:r>
              <a:rPr lang="en-US" sz="1800" b="1" dirty="0"/>
              <a:t>the matrix for the </a:t>
            </a:r>
            <a:r>
              <a:rPr lang="en-US" sz="1800" b="1" dirty="0" smtClean="0"/>
              <a:t>enamel rods </a:t>
            </a:r>
            <a:r>
              <a:rPr lang="en-US" sz="1800" b="1" dirty="0"/>
              <a:t>is secreted by tall, polarized cells, the </a:t>
            </a:r>
            <a:r>
              <a:rPr lang="en-US" sz="1800" b="1" dirty="0">
                <a:solidFill>
                  <a:srgbClr val="FF0000"/>
                </a:solidFill>
              </a:rPr>
              <a:t>ameloblasts</a:t>
            </a:r>
            <a:r>
              <a:rPr lang="en-US" sz="1800" b="1" dirty="0"/>
              <a:t>.</a:t>
            </a:r>
            <a:endParaRPr lang="en-US" sz="1800" b="1" dirty="0" smtClean="0"/>
          </a:p>
          <a:p>
            <a:pPr marL="0" lvl="0" indent="0">
              <a:lnSpc>
                <a:spcPct val="90000"/>
              </a:lnSpc>
              <a:spcBef>
                <a:spcPts val="1000"/>
              </a:spcBef>
              <a:buNone/>
            </a:pPr>
            <a:endParaRPr lang="en-US" sz="1800" b="1" dirty="0"/>
          </a:p>
        </p:txBody>
      </p:sp>
      <p:sp>
        <p:nvSpPr>
          <p:cNvPr id="4" name="Title 1"/>
          <p:cNvSpPr txBox="1">
            <a:spLocks/>
          </p:cNvSpPr>
          <p:nvPr/>
        </p:nvSpPr>
        <p:spPr>
          <a:xfrm>
            <a:off x="0" y="1"/>
            <a:ext cx="9144000" cy="685799"/>
          </a:xfrm>
          <a:prstGeom prst="rect">
            <a:avLst/>
          </a:prstGeom>
          <a:solidFill>
            <a:srgbClr val="5B9BD5"/>
          </a:solidFill>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ctr">
              <a:defRPr/>
            </a:pPr>
            <a:r>
              <a:rPr lang="en-US" b="1" dirty="0">
                <a:latin typeface="Calibri Light"/>
              </a:rPr>
              <a:t>Enamel</a:t>
            </a:r>
            <a:endParaRPr kumimoji="0" lang="ar-EG" sz="4400" b="1" i="0" u="none" strike="noStrike" kern="1200" cap="none" spc="0" normalizeH="0" baseline="0" noProof="0" dirty="0">
              <a:ln>
                <a:noFill/>
              </a:ln>
              <a:effectLst/>
              <a:uLnTx/>
              <a:uFillTx/>
              <a:latin typeface="Calibri Light"/>
              <a:cs typeface="Times New Roman"/>
            </a:endParaRPr>
          </a:p>
        </p:txBody>
      </p:sp>
    </p:spTree>
    <p:extLst>
      <p:ext uri="{BB962C8B-B14F-4D97-AF65-F5344CB8AC3E}">
        <p14:creationId xmlns:p14="http://schemas.microsoft.com/office/powerpoint/2010/main" val="15467991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
          </a:xfrm>
        </p:spPr>
        <p:txBody>
          <a:bodyPr>
            <a:normAutofit fontScale="90000"/>
          </a:bodyPr>
          <a:lstStyle/>
          <a:p>
            <a:r>
              <a:rPr lang="en-US" dirty="0" smtClean="0">
                <a:solidFill>
                  <a:srgbClr val="FF0000"/>
                </a:solidFill>
              </a:rPr>
              <a:t>Ameloblasts</a:t>
            </a:r>
            <a:endParaRPr lang="en-US" dirty="0">
              <a:solidFill>
                <a:srgbClr val="FF0000"/>
              </a:solidFill>
            </a:endParaRPr>
          </a:p>
        </p:txBody>
      </p:sp>
      <p:sp>
        <p:nvSpPr>
          <p:cNvPr id="3" name="Content Placeholder 2"/>
          <p:cNvSpPr>
            <a:spLocks noGrp="1"/>
          </p:cNvSpPr>
          <p:nvPr>
            <p:ph idx="1"/>
          </p:nvPr>
        </p:nvSpPr>
        <p:spPr>
          <a:xfrm>
            <a:off x="0" y="762000"/>
            <a:ext cx="9144000" cy="6096000"/>
          </a:xfrm>
        </p:spPr>
        <p:txBody>
          <a:bodyPr>
            <a:normAutofit/>
          </a:bodyPr>
          <a:lstStyle/>
          <a:p>
            <a:pPr lvl="0">
              <a:lnSpc>
                <a:spcPct val="90000"/>
              </a:lnSpc>
              <a:spcBef>
                <a:spcPts val="1000"/>
              </a:spcBef>
              <a:buFont typeface="Wingdings" panose="05000000000000000000" pitchFamily="2" charset="2"/>
              <a:buChar char="Ø"/>
            </a:pPr>
            <a:r>
              <a:rPr lang="en-US" sz="1800" b="1" dirty="0" smtClean="0">
                <a:solidFill>
                  <a:prstClr val="black"/>
                </a:solidFill>
              </a:rPr>
              <a:t>Are </a:t>
            </a:r>
            <a:r>
              <a:rPr lang="en-US" sz="1800" b="1" dirty="0">
                <a:solidFill>
                  <a:prstClr val="black"/>
                </a:solidFill>
              </a:rPr>
              <a:t>part of a specialized </a:t>
            </a:r>
            <a:r>
              <a:rPr lang="en-US" sz="1800" b="1" dirty="0" smtClean="0">
                <a:solidFill>
                  <a:prstClr val="black"/>
                </a:solidFill>
              </a:rPr>
              <a:t>epithelium in </a:t>
            </a:r>
            <a:r>
              <a:rPr lang="en-US" sz="1800" b="1" dirty="0">
                <a:solidFill>
                  <a:prstClr val="black"/>
                </a:solidFill>
              </a:rPr>
              <a:t>the tooth bud called the </a:t>
            </a:r>
            <a:r>
              <a:rPr lang="en-US" sz="1800" b="1" dirty="0">
                <a:solidFill>
                  <a:srgbClr val="FF0000"/>
                </a:solidFill>
              </a:rPr>
              <a:t>enamel </a:t>
            </a:r>
            <a:r>
              <a:rPr lang="en-US" sz="1800" b="1" dirty="0" smtClean="0">
                <a:solidFill>
                  <a:srgbClr val="FF0000"/>
                </a:solidFill>
              </a:rPr>
              <a:t>organ</a:t>
            </a:r>
          </a:p>
          <a:p>
            <a:pPr lvl="0">
              <a:lnSpc>
                <a:spcPct val="90000"/>
              </a:lnSpc>
              <a:spcBef>
                <a:spcPts val="1000"/>
              </a:spcBef>
              <a:buFont typeface="Wingdings" panose="05000000000000000000" pitchFamily="2" charset="2"/>
              <a:buChar char="Ø"/>
            </a:pPr>
            <a:r>
              <a:rPr lang="en-US" sz="1800" b="1" dirty="0" smtClean="0">
                <a:solidFill>
                  <a:srgbClr val="FF0000"/>
                </a:solidFill>
              </a:rPr>
              <a:t> </a:t>
            </a:r>
            <a:r>
              <a:rPr lang="en-US" sz="1800" b="1" dirty="0"/>
              <a:t>T</a:t>
            </a:r>
            <a:r>
              <a:rPr lang="en-US" sz="1800" b="1" dirty="0" smtClean="0"/>
              <a:t>hey are tall</a:t>
            </a:r>
            <a:r>
              <a:rPr lang="en-US" sz="1800" b="1" dirty="0"/>
              <a:t>, polarized </a:t>
            </a:r>
            <a:r>
              <a:rPr lang="en-US" sz="1800" b="1" dirty="0" smtClean="0"/>
              <a:t>cells</a:t>
            </a:r>
          </a:p>
          <a:p>
            <a:pPr lvl="0">
              <a:lnSpc>
                <a:spcPct val="90000"/>
              </a:lnSpc>
              <a:spcBef>
                <a:spcPts val="1000"/>
              </a:spcBef>
              <a:buFont typeface="Wingdings" panose="05000000000000000000" pitchFamily="2" charset="2"/>
              <a:buChar char="Ø"/>
            </a:pPr>
            <a:r>
              <a:rPr lang="en-US" sz="1800" b="1" dirty="0" smtClean="0"/>
              <a:t>Its apical ends face </a:t>
            </a:r>
            <a:r>
              <a:rPr lang="en-US" sz="1800" b="1" dirty="0"/>
              <a:t>those of the </a:t>
            </a:r>
            <a:r>
              <a:rPr lang="en-US" sz="1800" b="1" dirty="0">
                <a:solidFill>
                  <a:srgbClr val="FF0000"/>
                </a:solidFill>
              </a:rPr>
              <a:t>odontoblasts</a:t>
            </a:r>
            <a:r>
              <a:rPr lang="en-US" sz="1800" b="1" dirty="0"/>
              <a:t> </a:t>
            </a:r>
            <a:r>
              <a:rPr lang="en-US" sz="1800" b="1" dirty="0" smtClean="0"/>
              <a:t>producing predentine</a:t>
            </a:r>
          </a:p>
          <a:p>
            <a:pPr lvl="0">
              <a:lnSpc>
                <a:spcPct val="90000"/>
              </a:lnSpc>
              <a:spcBef>
                <a:spcPts val="1000"/>
              </a:spcBef>
              <a:buFont typeface="Wingdings" panose="05000000000000000000" pitchFamily="2" charset="2"/>
              <a:buChar char="Ø"/>
            </a:pPr>
            <a:r>
              <a:rPr lang="en-US" sz="1800" b="1" dirty="0" smtClean="0"/>
              <a:t> Derived </a:t>
            </a:r>
            <a:r>
              <a:rPr lang="en-US" sz="1800" b="1" dirty="0"/>
              <a:t>from the ectodermal lining </a:t>
            </a:r>
            <a:r>
              <a:rPr lang="en-US" sz="1800" b="1" dirty="0" smtClean="0"/>
              <a:t>of the </a:t>
            </a:r>
            <a:r>
              <a:rPr lang="en-US" sz="1800" b="1" dirty="0"/>
              <a:t>embryonic oral cavity </a:t>
            </a:r>
            <a:r>
              <a:rPr lang="en-US" sz="1800" b="1" dirty="0" smtClean="0"/>
              <a:t>.</a:t>
            </a:r>
          </a:p>
          <a:p>
            <a:pPr lvl="0">
              <a:lnSpc>
                <a:spcPct val="90000"/>
              </a:lnSpc>
              <a:spcBef>
                <a:spcPts val="1000"/>
              </a:spcBef>
              <a:buFont typeface="Wingdings" panose="05000000000000000000" pitchFamily="2" charset="2"/>
              <a:buChar char="Ø"/>
            </a:pPr>
            <a:endParaRPr lang="en-US" sz="1800" b="1" dirty="0"/>
          </a:p>
          <a:p>
            <a:pPr marL="0" lvl="0" indent="0">
              <a:lnSpc>
                <a:spcPct val="90000"/>
              </a:lnSpc>
              <a:spcBef>
                <a:spcPts val="1000"/>
              </a:spcBef>
              <a:buNone/>
            </a:pPr>
            <a:r>
              <a:rPr lang="en-US" sz="1800" b="1" dirty="0" smtClean="0">
                <a:solidFill>
                  <a:srgbClr val="FF0000"/>
                </a:solidFill>
              </a:rPr>
              <a:t>The </a:t>
            </a:r>
            <a:r>
              <a:rPr lang="en-US" sz="1800" b="1" dirty="0">
                <a:solidFill>
                  <a:srgbClr val="FF0000"/>
                </a:solidFill>
              </a:rPr>
              <a:t>ameloblast </a:t>
            </a:r>
            <a:r>
              <a:rPr lang="en-US" sz="1800" b="1" dirty="0"/>
              <a:t>(or Tomes) </a:t>
            </a:r>
            <a:r>
              <a:rPr lang="en-US" sz="1800" b="1" dirty="0" smtClean="0"/>
              <a:t>process:</a:t>
            </a:r>
          </a:p>
          <a:p>
            <a:pPr lvl="0">
              <a:lnSpc>
                <a:spcPct val="90000"/>
              </a:lnSpc>
              <a:spcBef>
                <a:spcPts val="1000"/>
              </a:spcBef>
              <a:buFont typeface="Wingdings" panose="05000000000000000000" pitchFamily="2" charset="2"/>
              <a:buChar char="Ø"/>
            </a:pPr>
            <a:r>
              <a:rPr lang="en-US" sz="1800" b="1" dirty="0" smtClean="0"/>
              <a:t>Apical </a:t>
            </a:r>
            <a:r>
              <a:rPr lang="en-US" sz="1800" b="1" dirty="0"/>
              <a:t>extension from </a:t>
            </a:r>
            <a:r>
              <a:rPr lang="en-US" sz="1800" b="1" dirty="0" smtClean="0"/>
              <a:t>each ameloblast</a:t>
            </a:r>
          </a:p>
          <a:p>
            <a:pPr lvl="0">
              <a:lnSpc>
                <a:spcPct val="90000"/>
              </a:lnSpc>
              <a:spcBef>
                <a:spcPts val="1000"/>
              </a:spcBef>
              <a:buFont typeface="Wingdings" panose="05000000000000000000" pitchFamily="2" charset="2"/>
              <a:buChar char="Ø"/>
            </a:pPr>
            <a:r>
              <a:rPr lang="en-US" sz="1800" b="1" dirty="0" smtClean="0"/>
              <a:t>Contains numerous </a:t>
            </a:r>
            <a:r>
              <a:rPr lang="en-US" sz="1800" b="1" dirty="0"/>
              <a:t>secretory granules with the proteins of the </a:t>
            </a:r>
            <a:r>
              <a:rPr lang="en-US" sz="1800" b="1" dirty="0" smtClean="0"/>
              <a:t>enamel matrix.</a:t>
            </a:r>
          </a:p>
          <a:p>
            <a:pPr lvl="0">
              <a:lnSpc>
                <a:spcPct val="90000"/>
              </a:lnSpc>
              <a:spcBef>
                <a:spcPts val="1000"/>
              </a:spcBef>
              <a:buFont typeface="Wingdings" panose="05000000000000000000" pitchFamily="2" charset="2"/>
              <a:buChar char="Ø"/>
            </a:pPr>
            <a:endParaRPr lang="en-US" sz="1800" b="1" dirty="0"/>
          </a:p>
          <a:p>
            <a:pPr marL="0" lvl="0" indent="0">
              <a:lnSpc>
                <a:spcPct val="90000"/>
              </a:lnSpc>
              <a:spcBef>
                <a:spcPts val="1000"/>
              </a:spcBef>
              <a:buNone/>
            </a:pPr>
            <a:r>
              <a:rPr lang="en-US" sz="1800" b="1" dirty="0"/>
              <a:t>Growth of the hydroxyapatite crystals to produce </a:t>
            </a:r>
            <a:r>
              <a:rPr lang="en-US" sz="1800" b="1" dirty="0" smtClean="0"/>
              <a:t>each elongating </a:t>
            </a:r>
            <a:r>
              <a:rPr lang="en-US" sz="1800" b="1" dirty="0"/>
              <a:t>enamel rod is guided by a small (20 kDa) protein </a:t>
            </a:r>
            <a:r>
              <a:rPr lang="en-US" sz="1800" b="1" dirty="0">
                <a:solidFill>
                  <a:srgbClr val="FF0000"/>
                </a:solidFill>
              </a:rPr>
              <a:t>amelogenin</a:t>
            </a:r>
            <a:r>
              <a:rPr lang="en-US" sz="1800" b="1" dirty="0"/>
              <a:t>, the main structural protein of </a:t>
            </a:r>
            <a:r>
              <a:rPr lang="en-US" sz="1800" b="1" dirty="0" smtClean="0"/>
              <a:t>developing enamel</a:t>
            </a:r>
            <a:r>
              <a:rPr lang="en-US" sz="1800" b="1" dirty="0"/>
              <a:t>.</a:t>
            </a:r>
            <a:endParaRPr lang="en-US" sz="1800" b="1" dirty="0" smtClean="0"/>
          </a:p>
          <a:p>
            <a:pPr lvl="0">
              <a:lnSpc>
                <a:spcPct val="90000"/>
              </a:lnSpc>
              <a:spcBef>
                <a:spcPts val="1000"/>
              </a:spcBef>
              <a:buFont typeface="Wingdings" panose="05000000000000000000" pitchFamily="2" charset="2"/>
              <a:buChar char="Ø"/>
            </a:pPr>
            <a:endParaRPr lang="en-US" sz="1800" b="1" dirty="0"/>
          </a:p>
          <a:p>
            <a:pPr marL="0" lvl="0" indent="0">
              <a:lnSpc>
                <a:spcPct val="90000"/>
              </a:lnSpc>
              <a:spcBef>
                <a:spcPts val="1000"/>
              </a:spcBef>
              <a:buNone/>
            </a:pPr>
            <a:endParaRPr lang="en-US" sz="1800" b="1" dirty="0" smtClean="0">
              <a:solidFill>
                <a:srgbClr val="FF0000"/>
              </a:solidFill>
            </a:endParaRPr>
          </a:p>
          <a:p>
            <a:pPr marL="0" lvl="0" indent="0">
              <a:lnSpc>
                <a:spcPct val="90000"/>
              </a:lnSpc>
              <a:spcBef>
                <a:spcPts val="1000"/>
              </a:spcBef>
              <a:buNone/>
            </a:pPr>
            <a:endParaRPr lang="en-US" sz="1800" b="1" dirty="0" smtClean="0">
              <a:solidFill>
                <a:srgbClr val="FF0000"/>
              </a:solidFill>
            </a:endParaRPr>
          </a:p>
          <a:p>
            <a:pPr marL="0" lvl="0" indent="0">
              <a:lnSpc>
                <a:spcPct val="90000"/>
              </a:lnSpc>
              <a:spcBef>
                <a:spcPts val="1000"/>
              </a:spcBef>
              <a:buNone/>
            </a:pPr>
            <a:endParaRPr lang="en-US" sz="1800" b="1" dirty="0">
              <a:solidFill>
                <a:srgbClr val="FF0000"/>
              </a:solidFill>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0" y="4724401"/>
            <a:ext cx="3810000" cy="213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4743452"/>
            <a:ext cx="2590800" cy="21145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943948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152400"/>
            <a:ext cx="9067800" cy="6629400"/>
          </a:xfrm>
        </p:spPr>
        <p:txBody>
          <a:bodyPr>
            <a:normAutofit/>
          </a:bodyPr>
          <a:lstStyle/>
          <a:p>
            <a:pPr marL="0" indent="0">
              <a:buNone/>
            </a:pPr>
            <a:r>
              <a:rPr lang="en-US" sz="1800" b="1" dirty="0" smtClean="0">
                <a:solidFill>
                  <a:srgbClr val="FF0000"/>
                </a:solidFill>
              </a:rPr>
              <a:t>Periodontium:</a:t>
            </a:r>
          </a:p>
          <a:p>
            <a:pPr marL="0" indent="0">
              <a:buNone/>
            </a:pPr>
            <a:endParaRPr lang="en-US" sz="1800" b="1" dirty="0" smtClean="0">
              <a:solidFill>
                <a:srgbClr val="FF0000"/>
              </a:solidFill>
            </a:endParaRPr>
          </a:p>
          <a:p>
            <a:pPr>
              <a:buFont typeface="Wingdings" panose="05000000000000000000" pitchFamily="2" charset="2"/>
              <a:buChar char="Ø"/>
            </a:pPr>
            <a:r>
              <a:rPr lang="en-US" sz="1800" b="1" dirty="0" smtClean="0"/>
              <a:t>Responsible for </a:t>
            </a:r>
            <a:r>
              <a:rPr lang="en-US" sz="1800" b="1" dirty="0"/>
              <a:t>maintaining the teeth in the maxillary and </a:t>
            </a:r>
            <a:r>
              <a:rPr lang="en-US" sz="1800" b="1" dirty="0" smtClean="0"/>
              <a:t>mandibular bones</a:t>
            </a:r>
          </a:p>
          <a:p>
            <a:pPr>
              <a:buFont typeface="Wingdings" panose="05000000000000000000" pitchFamily="2" charset="2"/>
              <a:buChar char="Ø"/>
            </a:pPr>
            <a:r>
              <a:rPr lang="en-US" sz="1800" b="1" dirty="0" smtClean="0"/>
              <a:t>Includes </a:t>
            </a:r>
            <a:r>
              <a:rPr lang="en-US" sz="1800" b="1" dirty="0">
                <a:solidFill>
                  <a:srgbClr val="FF0000"/>
                </a:solidFill>
              </a:rPr>
              <a:t>the</a:t>
            </a:r>
            <a:r>
              <a:rPr lang="en-US" sz="1800" b="1" dirty="0"/>
              <a:t> </a:t>
            </a:r>
            <a:r>
              <a:rPr lang="en-US" sz="1800" b="1" dirty="0">
                <a:solidFill>
                  <a:srgbClr val="FF0000"/>
                </a:solidFill>
              </a:rPr>
              <a:t>cementum</a:t>
            </a:r>
            <a:r>
              <a:rPr lang="en-US" sz="1800" b="1" dirty="0"/>
              <a:t>, </a:t>
            </a:r>
            <a:r>
              <a:rPr lang="en-US" sz="1800" b="1" dirty="0">
                <a:solidFill>
                  <a:srgbClr val="FF0000"/>
                </a:solidFill>
              </a:rPr>
              <a:t>the periodontal ligament</a:t>
            </a:r>
            <a:r>
              <a:rPr lang="en-US" sz="1800" b="1" dirty="0"/>
              <a:t>, and </a:t>
            </a:r>
            <a:r>
              <a:rPr lang="en-US" sz="1800" b="1" dirty="0">
                <a:solidFill>
                  <a:srgbClr val="FF0000"/>
                </a:solidFill>
              </a:rPr>
              <a:t>the alveolar bone with the associated gingiva</a:t>
            </a:r>
            <a:r>
              <a:rPr lang="en-US" sz="1800" b="1" dirty="0" smtClean="0">
                <a:solidFill>
                  <a:srgbClr val="FF0000"/>
                </a:solidFill>
              </a:rPr>
              <a:t>.</a:t>
            </a:r>
          </a:p>
          <a:p>
            <a:pPr>
              <a:buFont typeface="Wingdings" panose="05000000000000000000" pitchFamily="2" charset="2"/>
              <a:buChar char="Ø"/>
            </a:pPr>
            <a:endParaRPr lang="en-US" sz="1800" b="1" dirty="0">
              <a:solidFill>
                <a:srgbClr val="FF0000"/>
              </a:solidFill>
            </a:endParaRPr>
          </a:p>
          <a:p>
            <a:pPr marL="0" indent="0">
              <a:buNone/>
            </a:pPr>
            <a:r>
              <a:rPr lang="en-US" sz="1800" b="1" dirty="0" smtClean="0">
                <a:solidFill>
                  <a:srgbClr val="FF0000"/>
                </a:solidFill>
              </a:rPr>
              <a:t>Cementum:</a:t>
            </a:r>
          </a:p>
          <a:p>
            <a:pPr>
              <a:buFont typeface="Wingdings" panose="05000000000000000000" pitchFamily="2" charset="2"/>
              <a:buChar char="Ø"/>
            </a:pPr>
            <a:r>
              <a:rPr lang="en-US" sz="1800" b="1" dirty="0"/>
              <a:t>covers the dentin of the root and </a:t>
            </a:r>
            <a:r>
              <a:rPr lang="en-US" sz="1800" b="1" dirty="0" smtClean="0"/>
              <a:t>resembles bone</a:t>
            </a:r>
            <a:r>
              <a:rPr lang="en-US" sz="1800" b="1" dirty="0"/>
              <a:t>, but it is </a:t>
            </a:r>
            <a:r>
              <a:rPr lang="en-US" sz="1800" b="1" dirty="0" smtClean="0"/>
              <a:t>avascular</a:t>
            </a:r>
          </a:p>
          <a:p>
            <a:pPr>
              <a:buFont typeface="Wingdings" panose="05000000000000000000" pitchFamily="2" charset="2"/>
              <a:buChar char="Ø"/>
            </a:pPr>
            <a:r>
              <a:rPr lang="en-US" sz="1800" b="1" dirty="0"/>
              <a:t>It is thickest around the root tip </a:t>
            </a:r>
            <a:r>
              <a:rPr lang="en-US" sz="1800" b="1" dirty="0" smtClean="0"/>
              <a:t>where </a:t>
            </a:r>
            <a:r>
              <a:rPr lang="en-US" sz="1800" b="1" dirty="0" smtClean="0">
                <a:solidFill>
                  <a:srgbClr val="FF0000"/>
                </a:solidFill>
              </a:rPr>
              <a:t>cementocytes</a:t>
            </a:r>
            <a:r>
              <a:rPr lang="en-US" sz="1800" b="1" dirty="0" smtClean="0"/>
              <a:t> </a:t>
            </a:r>
            <a:r>
              <a:rPr lang="en-US" sz="1800" b="1" dirty="0"/>
              <a:t>reside in lacunae with processes in </a:t>
            </a:r>
            <a:r>
              <a:rPr lang="en-US" sz="1800" b="1" dirty="0" smtClean="0"/>
              <a:t>canaliculi, especially near </a:t>
            </a:r>
            <a:r>
              <a:rPr lang="en-US" sz="1800" b="1" dirty="0"/>
              <a:t>the cementum </a:t>
            </a:r>
            <a:r>
              <a:rPr lang="en-US" sz="1800" b="1" dirty="0" smtClean="0"/>
              <a:t>surface</a:t>
            </a:r>
          </a:p>
          <a:p>
            <a:pPr>
              <a:buFont typeface="Wingdings" panose="05000000000000000000" pitchFamily="2" charset="2"/>
              <a:buChar char="Ø"/>
            </a:pPr>
            <a:r>
              <a:rPr lang="en-US" sz="1800" b="1" dirty="0"/>
              <a:t>cementocytes maintain their surrounding </a:t>
            </a:r>
            <a:r>
              <a:rPr lang="en-US" sz="1800" b="1" dirty="0" smtClean="0"/>
              <a:t>matrix and </a:t>
            </a:r>
            <a:r>
              <a:rPr lang="en-US" sz="1800" b="1" dirty="0"/>
              <a:t>react to stresses by gradually remodeling</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6600" y="3733800"/>
            <a:ext cx="3543300" cy="3124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7495239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541</TotalTime>
  <Words>1553</Words>
  <Application>Microsoft Office PowerPoint</Application>
  <PresentationFormat>On-screen Show (4:3)</PresentationFormat>
  <Paragraphs>176</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Teeth </vt:lpstr>
      <vt:lpstr>PowerPoint Presentation</vt:lpstr>
      <vt:lpstr>PowerPoint Presentation</vt:lpstr>
      <vt:lpstr>PowerPoint Presentation</vt:lpstr>
      <vt:lpstr>PowerPoint Presentation</vt:lpstr>
      <vt:lpstr>PowerPoint Presentation</vt:lpstr>
      <vt:lpstr>PowerPoint Presentation</vt:lpstr>
      <vt:lpstr>Ameloblasts</vt:lpstr>
      <vt:lpstr>PowerPoint Presentation</vt:lpstr>
      <vt:lpstr>PowerPoint Presentation</vt:lpstr>
      <vt:lpstr>PowerPoint Presentation</vt:lpstr>
      <vt:lpstr>Teeth formation</vt:lpstr>
      <vt:lpstr>The palate</vt:lpstr>
      <vt:lpstr>PowerPoint Presentation</vt:lpstr>
      <vt:lpstr>The gingiva= gum</vt:lpstr>
      <vt:lpstr>PowerPoint Presentation</vt:lpstr>
      <vt:lpstr>PowerPoint Presentation</vt:lpstr>
      <vt:lpstr>THANKS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Salivary glands </dc:title>
  <dc:creator>Muntadher Abdulkareem</dc:creator>
  <cp:lastModifiedBy>Muntadher Abdulkareem</cp:lastModifiedBy>
  <cp:revision>80</cp:revision>
  <dcterms:created xsi:type="dcterms:W3CDTF">2021-01-19T19:37:22Z</dcterms:created>
  <dcterms:modified xsi:type="dcterms:W3CDTF">2021-01-30T06:59:13Z</dcterms:modified>
</cp:coreProperties>
</file>